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3"/>
  </p:sldMasterIdLst>
  <p:notesMasterIdLst>
    <p:notesMasterId r:id="rId46"/>
  </p:notesMasterIdLst>
  <p:sldIdLst>
    <p:sldId id="325" r:id="rId4"/>
    <p:sldId id="326" r:id="rId5"/>
    <p:sldId id="329" r:id="rId6"/>
    <p:sldId id="327" r:id="rId7"/>
    <p:sldId id="330" r:id="rId8"/>
    <p:sldId id="331" r:id="rId9"/>
    <p:sldId id="332" r:id="rId10"/>
    <p:sldId id="333" r:id="rId11"/>
    <p:sldId id="335" r:id="rId12"/>
    <p:sldId id="336" r:id="rId13"/>
    <p:sldId id="338" r:id="rId14"/>
    <p:sldId id="371" r:id="rId15"/>
    <p:sldId id="339" r:id="rId16"/>
    <p:sldId id="340" r:id="rId17"/>
    <p:sldId id="357" r:id="rId18"/>
    <p:sldId id="359" r:id="rId19"/>
    <p:sldId id="354" r:id="rId20"/>
    <p:sldId id="355" r:id="rId21"/>
    <p:sldId id="366" r:id="rId22"/>
    <p:sldId id="352" r:id="rId23"/>
    <p:sldId id="346" r:id="rId24"/>
    <p:sldId id="348" r:id="rId25"/>
    <p:sldId id="362" r:id="rId26"/>
    <p:sldId id="367" r:id="rId27"/>
    <p:sldId id="368" r:id="rId28"/>
    <p:sldId id="363" r:id="rId29"/>
    <p:sldId id="369" r:id="rId30"/>
    <p:sldId id="347" r:id="rId31"/>
    <p:sldId id="358" r:id="rId32"/>
    <p:sldId id="364" r:id="rId33"/>
    <p:sldId id="365" r:id="rId34"/>
    <p:sldId id="370" r:id="rId35"/>
    <p:sldId id="334" r:id="rId36"/>
    <p:sldId id="342" r:id="rId37"/>
    <p:sldId id="349" r:id="rId38"/>
    <p:sldId id="344" r:id="rId39"/>
    <p:sldId id="350" r:id="rId40"/>
    <p:sldId id="351" r:id="rId41"/>
    <p:sldId id="360" r:id="rId42"/>
    <p:sldId id="361" r:id="rId43"/>
    <p:sldId id="372" r:id="rId44"/>
    <p:sldId id="328" r:id="rId45"/>
  </p:sldIdLst>
  <p:sldSz cx="9144000" cy="5143500" type="screen16x9"/>
  <p:notesSz cx="6858000" cy="9144000"/>
  <p:embeddedFontLst>
    <p:embeddedFont>
      <p:font typeface="Bebas Neue" panose="020B0604020202020204" charset="0"/>
      <p:regular r:id="rId47"/>
    </p:embeddedFont>
    <p:embeddedFont>
      <p:font typeface="Montserrat" panose="020B0604020202020204" charset="0"/>
      <p:regular r:id="rId48"/>
      <p:bold r:id="rId49"/>
      <p:italic r:id="rId50"/>
      <p:boldItalic r:id="rId51"/>
    </p:embeddedFont>
    <p:embeddedFont>
      <p:font typeface="Montserrat Medium"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E"/>
    <a:srgbClr val="FFFFFF"/>
    <a:srgbClr val="C30A09"/>
    <a:srgbClr val="000000"/>
    <a:srgbClr val="C19BF4"/>
    <a:srgbClr val="F1F3F5"/>
    <a:srgbClr val="ECEAEA"/>
    <a:srgbClr val="EFEFEF"/>
    <a:srgbClr val="F39B99"/>
    <a:srgbClr val="5E8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85C24-7E21-4790-8E8B-79962806614A}">
  <a:tblStyle styleId="{BD385C24-7E21-4790-8E8B-7996280661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8"/>
    <p:restoredTop sz="77765" autoAdjust="0"/>
  </p:normalViewPr>
  <p:slideViewPr>
    <p:cSldViewPr snapToGrid="0">
      <p:cViewPr varScale="1">
        <p:scale>
          <a:sx n="66" d="100"/>
          <a:sy n="66" d="100"/>
        </p:scale>
        <p:origin x="53" y="432"/>
      </p:cViewPr>
      <p:guideLst/>
    </p:cSldViewPr>
  </p:slideViewPr>
  <p:notesTextViewPr>
    <p:cViewPr>
      <p:scale>
        <a:sx n="90" d="100"/>
        <a:sy n="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afternoon, I am Ming Han, and today I shall be presenting the project that I embarked on in the last 2-3 months.</a:t>
            </a:r>
          </a:p>
        </p:txBody>
      </p:sp>
    </p:spTree>
    <p:extLst>
      <p:ext uri="{BB962C8B-B14F-4D97-AF65-F5344CB8AC3E}">
        <p14:creationId xmlns:p14="http://schemas.microsoft.com/office/powerpoint/2010/main" val="52857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test performed by the authors of the paper, the path generated was optimized using the GUROBI optimizer, with an INTEL NUC10 and 64GB RAM onboard the drone.</a:t>
            </a:r>
          </a:p>
          <a:p>
            <a:r>
              <a:rPr lang="en-US" dirty="0"/>
              <a:t>At first, we intended to use the GUROBI optimization library to test the performance of RMADER, but ultimately decided to pivot in another direction due to the great hassle of obtaining licensing for the GUROBI optimizer. As such, I opted to use the open source NLOPT solver to optimize the program instead.</a:t>
            </a:r>
          </a:p>
          <a:p>
            <a:r>
              <a:rPr lang="en-US" dirty="0"/>
              <a:t>Following this, Lionel and Benson also suggested another method of optimization -- unconstrained optimization, which was shown to be faster in certain cases. </a:t>
            </a:r>
          </a:p>
        </p:txBody>
      </p:sp>
    </p:spTree>
    <p:extLst>
      <p:ext uri="{BB962C8B-B14F-4D97-AF65-F5344CB8AC3E}">
        <p14:creationId xmlns:p14="http://schemas.microsoft.com/office/powerpoint/2010/main" val="215550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I looked into the GCOPTER library, which was an optimization-based framework for trajectory planning developed on unconstrained control effort minimization. </a:t>
            </a:r>
          </a:p>
        </p:txBody>
      </p:sp>
    </p:spTree>
    <p:extLst>
      <p:ext uri="{BB962C8B-B14F-4D97-AF65-F5344CB8AC3E}">
        <p14:creationId xmlns:p14="http://schemas.microsoft.com/office/powerpoint/2010/main" val="137580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the GCOPTER framework helped to transform a generally constrained multi-copter planning problem into an unconstrained optimization that could be solved reliably and efficiently.</a:t>
            </a:r>
          </a:p>
          <a:p>
            <a:r>
              <a:rPr lang="en-US" dirty="0"/>
              <a:t>It removes constraints through 3 main methods:</a:t>
            </a:r>
          </a:p>
          <a:p>
            <a:pPr lvl="1"/>
            <a:r>
              <a:rPr lang="en-US" dirty="0"/>
              <a:t>Spherical Spatial Constraint Elimination, whereby motion safety is enforced by confining trajectories into a feasible region.</a:t>
            </a:r>
          </a:p>
          <a:p>
            <a:pPr lvl="1"/>
            <a:r>
              <a:rPr lang="en-US" dirty="0"/>
              <a:t>Polyhedral Spatial Constraint Elimination, where polytope constraints are eliminated through transformations on different coordinates, and lastly,</a:t>
            </a:r>
          </a:p>
          <a:p>
            <a:pPr lvl="1"/>
            <a:r>
              <a:rPr lang="en-US" dirty="0"/>
              <a:t>The usage of a time integral penalty functional, where the the continuous time constraints are transformed into finite constraints by integrating the constraint violations. </a:t>
            </a:r>
          </a:p>
        </p:txBody>
      </p:sp>
    </p:spTree>
    <p:extLst>
      <p:ext uri="{BB962C8B-B14F-4D97-AF65-F5344CB8AC3E}">
        <p14:creationId xmlns:p14="http://schemas.microsoft.com/office/powerpoint/2010/main" val="352922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the problem statement was to compare and benchmark the performance of RMADER against GCOPTER for the optimization of autonomous flight trajectories, emulated by simulations done in ROS on Ubuntu 20.06. </a:t>
            </a:r>
          </a:p>
        </p:txBody>
      </p:sp>
    </p:spTree>
    <p:extLst>
      <p:ext uri="{BB962C8B-B14F-4D97-AF65-F5344CB8AC3E}">
        <p14:creationId xmlns:p14="http://schemas.microsoft.com/office/powerpoint/2010/main" val="404576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running test simulations on both algorithm, appropriate mapping of physical parameters such as mass, and actuator constraints such as thrust was performed.</a:t>
            </a:r>
          </a:p>
          <a:p>
            <a:r>
              <a:rPr lang="en-US" dirty="0"/>
              <a:t>It was also suspected that the performance of the path planner depended heavily on the computation resources available, as well as the number of discretization intervals.</a:t>
            </a:r>
          </a:p>
          <a:p>
            <a:r>
              <a:rPr lang="en-US" dirty="0"/>
              <a:t>As such, 2 sets of tests were done, one with the number of discretization intervals as the independent variable, and one with available computation resources as the independent variable. </a:t>
            </a:r>
          </a:p>
          <a:p>
            <a:r>
              <a:rPr lang="en-US" dirty="0"/>
              <a:t>The test space was a grid of 1x1x5m cuboid shaped obstacles, and the drone was set to traverse from –10, 10, 0 to 10, -10, 0.</a:t>
            </a:r>
          </a:p>
          <a:p>
            <a:r>
              <a:rPr lang="en-US" dirty="0"/>
              <a:t>The maze was set to be the same over 50 simulations for both the algorithms.</a:t>
            </a:r>
          </a:p>
        </p:txBody>
      </p:sp>
    </p:spTree>
    <p:extLst>
      <p:ext uri="{BB962C8B-B14F-4D97-AF65-F5344CB8AC3E}">
        <p14:creationId xmlns:p14="http://schemas.microsoft.com/office/powerpoint/2010/main" val="135947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slides shows the obstacle setup in </a:t>
            </a:r>
            <a:r>
              <a:rPr lang="en-US" dirty="0" err="1"/>
              <a:t>Rviz</a:t>
            </a:r>
            <a:r>
              <a:rPr lang="en-US" dirty="0"/>
              <a:t>.</a:t>
            </a:r>
          </a:p>
          <a:p>
            <a:r>
              <a:rPr lang="en-US" dirty="0"/>
              <a:t>The obstacles were input to the RMADER planner as CGAL representations of the obstacles, while they were input into GCOPTER via the </a:t>
            </a:r>
            <a:r>
              <a:rPr lang="en-US" dirty="0" err="1"/>
              <a:t>mockamap</a:t>
            </a:r>
            <a:r>
              <a:rPr lang="en-US" dirty="0"/>
              <a:t> </a:t>
            </a:r>
            <a:r>
              <a:rPr lang="en-US" dirty="0" err="1"/>
              <a:t>libarary</a:t>
            </a:r>
            <a:r>
              <a:rPr lang="en-US" dirty="0"/>
              <a:t>, or as a point cloud. I chose to stick to these representations of the obstacles due to the tight coupling between the planner and the obstacle representation.</a:t>
            </a:r>
          </a:p>
          <a:p>
            <a:r>
              <a:rPr lang="en-US" dirty="0"/>
              <a:t>50 runs were then done for each setting, and the results were visualized in </a:t>
            </a:r>
            <a:r>
              <a:rPr lang="en-US" dirty="0" err="1"/>
              <a:t>Rviz</a:t>
            </a:r>
            <a:r>
              <a:rPr lang="en-US" dirty="0"/>
              <a:t>. </a:t>
            </a:r>
          </a:p>
          <a:p>
            <a:pPr marL="158750" indent="0">
              <a:buNone/>
            </a:pPr>
            <a:endParaRPr lang="en-AU" dirty="0"/>
          </a:p>
        </p:txBody>
      </p:sp>
    </p:spTree>
    <p:extLst>
      <p:ext uri="{BB962C8B-B14F-4D97-AF65-F5344CB8AC3E}">
        <p14:creationId xmlns:p14="http://schemas.microsoft.com/office/powerpoint/2010/main" val="423278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graph shows the paths generated by RMADER and GCOPTER on the given maze. </a:t>
            </a:r>
          </a:p>
        </p:txBody>
      </p:sp>
    </p:spTree>
    <p:extLst>
      <p:ext uri="{BB962C8B-B14F-4D97-AF65-F5344CB8AC3E}">
        <p14:creationId xmlns:p14="http://schemas.microsoft.com/office/powerpoint/2010/main" val="93320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derivation of runtime for RMADER in this slide</a:t>
            </a:r>
          </a:p>
          <a:p>
            <a:r>
              <a:rPr lang="en-US" dirty="0"/>
              <a:t>Now, let us look at the performance of RMADER and GCOPTER and how they are affected by the number of discretization intervals.</a:t>
            </a:r>
          </a:p>
          <a:p>
            <a:r>
              <a:rPr lang="en-US" dirty="0"/>
              <a:t>In this graph, noticeable “step-ups” are noticed at n=40, n=100 and n=600. This is due to the implementation of RMADER, where it was set to break once it reached a maximum runtime. As such, I had to “guess” the minimum time needed to generate a complete path. Hence, due to the manual tuning of maximum run time, we see the “steps” in this graph.</a:t>
            </a:r>
          </a:p>
          <a:p>
            <a:r>
              <a:rPr lang="en-US" dirty="0"/>
              <a:t>That said, as the number of discretization intervals increased, we notice a positive, albeit non-linear relationship between time and the number of discretization intervals. </a:t>
            </a:r>
          </a:p>
        </p:txBody>
      </p:sp>
    </p:spTree>
    <p:extLst>
      <p:ext uri="{BB962C8B-B14F-4D97-AF65-F5344CB8AC3E}">
        <p14:creationId xmlns:p14="http://schemas.microsoft.com/office/powerpoint/2010/main" val="325224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Unsurprisingly, we see the same positive relationship with GCOPTER against the number of discretization intervals. In this case, the relationship is a linear one with an r-squared value of 0.993, indicating a strong positive correlation. </a:t>
            </a:r>
          </a:p>
        </p:txBody>
      </p:sp>
    </p:spTree>
    <p:extLst>
      <p:ext uri="{BB962C8B-B14F-4D97-AF65-F5344CB8AC3E}">
        <p14:creationId xmlns:p14="http://schemas.microsoft.com/office/powerpoint/2010/main" val="75920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at these 2 graphs together, GCOPTER algorithm shows a much larger rate of increase of time as the number of intervals increases, compared to RMADER.</a:t>
            </a:r>
          </a:p>
          <a:p>
            <a:r>
              <a:rPr lang="en-US" dirty="0"/>
              <a:t>However, GCOPTER still has better performance up till n=200.</a:t>
            </a:r>
          </a:p>
        </p:txBody>
      </p:sp>
    </p:spTree>
    <p:extLst>
      <p:ext uri="{BB962C8B-B14F-4D97-AF65-F5344CB8AC3E}">
        <p14:creationId xmlns:p14="http://schemas.microsoft.com/office/powerpoint/2010/main" val="358331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a little bit about myself. I am currently a year 2 student reading the Renaissance Engineering </a:t>
            </a:r>
            <a:r>
              <a:rPr lang="en-US" dirty="0" err="1"/>
              <a:t>programme</a:t>
            </a:r>
            <a:r>
              <a:rPr lang="en-US" dirty="0"/>
              <a:t> at NTU, with a specialization in computer engineering. In year 3, I am going to UC Berkely for exchange and hope to be able to do modules related to quantitative finance and optimization models.  Let me now give you a little bit of background on the project. </a:t>
            </a:r>
          </a:p>
        </p:txBody>
      </p:sp>
    </p:spTree>
    <p:extLst>
      <p:ext uri="{BB962C8B-B14F-4D97-AF65-F5344CB8AC3E}">
        <p14:creationId xmlns:p14="http://schemas.microsoft.com/office/powerpoint/2010/main" val="366914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67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425627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 us look at how the performance of RMADER is affected by the percentage of CPU resources available. </a:t>
            </a:r>
          </a:p>
          <a:p>
            <a:r>
              <a:rPr lang="en-US" dirty="0"/>
              <a:t>In this graph, I only managed to measure the performance of RMADER against 7 different CPU Idle percentages (5, 40, 60, 70, 80, 90 and 100). The CPU resources were artificially consumed by running an infinite while loop in a bash file. </a:t>
            </a:r>
          </a:p>
          <a:p>
            <a:r>
              <a:rPr lang="en-US" dirty="0"/>
              <a:t>Over here, we can see that the success rate of RMADER decreased as the CPU resources were taken up by other tasks. </a:t>
            </a:r>
          </a:p>
        </p:txBody>
      </p:sp>
    </p:spTree>
    <p:extLst>
      <p:ext uri="{BB962C8B-B14F-4D97-AF65-F5344CB8AC3E}">
        <p14:creationId xmlns:p14="http://schemas.microsoft.com/office/powerpoint/2010/main" val="9725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evaluation of the performance of GCOPTER against the percentage of CPU Available Resources, it is also seen that the GCOPTER algorithm takes longer to generate a complete path as CPU consumption increases.</a:t>
            </a:r>
          </a:p>
          <a:p>
            <a:r>
              <a:rPr lang="en-US" dirty="0"/>
              <a:t>At this point, we are unable to make a direct comparison due to GCOPTER’s performance being measured in time, while RMADER’s performance being measured in terms of success rate. As such, I transformed the GCOPTER graph by using relationships that time taken was inversely proportional to the success rate. From here, while the comparison between the 2 algorithms may not be the most mathematically accurate, it perhaps gives us some insight into how much the algorithm is affected by the amount of CPU resources available. </a:t>
            </a:r>
          </a:p>
          <a:p>
            <a:endParaRPr lang="en-US" dirty="0"/>
          </a:p>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430492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a comparison between both algorithms against different levels of free computational resources. We can see that GCOPTER’s performance is affected by a much lesser extent compared to that of RMADER. </a:t>
            </a:r>
          </a:p>
        </p:txBody>
      </p:sp>
    </p:spTree>
    <p:extLst>
      <p:ext uri="{BB962C8B-B14F-4D97-AF65-F5344CB8AC3E}">
        <p14:creationId xmlns:p14="http://schemas.microsoft.com/office/powerpoint/2010/main" val="350242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we might conclude that RMADER is more prone to failure when computational resources are low as compared to GCOPTER. </a:t>
            </a:r>
          </a:p>
        </p:txBody>
      </p:sp>
    </p:spTree>
    <p:extLst>
      <p:ext uri="{BB962C8B-B14F-4D97-AF65-F5344CB8AC3E}">
        <p14:creationId xmlns:p14="http://schemas.microsoft.com/office/powerpoint/2010/main" val="20880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conclusion, both RMADER and GCOPTER’s performance decayed as the number of discretization intervals Secondly, GCOPTER’s performance also decayed at a much greater rate compared to RMADER, while maintaining a better performance with a low number of discretization intervals. </a:t>
            </a:r>
          </a:p>
        </p:txBody>
      </p:sp>
    </p:spTree>
    <p:extLst>
      <p:ext uri="{BB962C8B-B14F-4D97-AF65-F5344CB8AC3E}">
        <p14:creationId xmlns:p14="http://schemas.microsoft.com/office/powerpoint/2010/main" val="53280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their performance against the CPU available, both algorithms show signs of slowing as CPU was consumed. However, this impact was much more significant in RMADER compared to GCOPTER. </a:t>
            </a:r>
          </a:p>
        </p:txBody>
      </p:sp>
    </p:spTree>
    <p:extLst>
      <p:ext uri="{BB962C8B-B14F-4D97-AF65-F5344CB8AC3E}">
        <p14:creationId xmlns:p14="http://schemas.microsoft.com/office/powerpoint/2010/main" val="330771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future work, I came up with 2 shortcomings with the current approach and recommendations to </a:t>
            </a:r>
            <a:r>
              <a:rPr lang="en-US" dirty="0" err="1"/>
              <a:t>allievate</a:t>
            </a:r>
            <a:r>
              <a:rPr lang="en-US" dirty="0"/>
              <a:t> them should these 2 algorithms be studied in future.</a:t>
            </a:r>
          </a:p>
          <a:p>
            <a:r>
              <a:rPr lang="en-US" dirty="0"/>
              <a:t>The first was how RMADER had to be manually tuned to find max runtime. The recommendation here would be to edit the internal code within the </a:t>
            </a:r>
            <a:r>
              <a:rPr lang="en-US" dirty="0" err="1"/>
              <a:t>nlopt</a:t>
            </a:r>
            <a:r>
              <a:rPr lang="en-US" dirty="0"/>
              <a:t> solver to exit the code only when the destination is found.</a:t>
            </a:r>
          </a:p>
          <a:p>
            <a:r>
              <a:rPr lang="en-US" dirty="0"/>
              <a:t>Next, in the CPU study, the CPU resources could not be precisely tuned. I only managed to approximately increase/decrease CPU usage by running an infinite loop within a bash script. The recommendation here would be to emulate the algorithms on a machine where CPU resources can be precisely tuned, or to run simulations on different machines with different computational power. </a:t>
            </a:r>
          </a:p>
        </p:txBody>
      </p:sp>
    </p:spTree>
    <p:extLst>
      <p:ext uri="{BB962C8B-B14F-4D97-AF65-F5344CB8AC3E}">
        <p14:creationId xmlns:p14="http://schemas.microsoft.com/office/powerpoint/2010/main" val="372610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expand further on this project, I have 2 suggestions.</a:t>
            </a:r>
          </a:p>
          <a:p>
            <a:endParaRPr lang="en-US" dirty="0"/>
          </a:p>
          <a:p>
            <a:r>
              <a:rPr lang="en-US" dirty="0"/>
              <a:t>The first would be to determine the ideal level of discretization for the optimal performance of algorithms. This could be done via expanding the test space to include different start and end points, expanding the test space to include more obstacles, and then using a machine learning model to determine the best level of discretization for a given distance. </a:t>
            </a:r>
          </a:p>
          <a:p>
            <a:endParaRPr lang="en-US" dirty="0"/>
          </a:p>
          <a:p>
            <a:r>
              <a:rPr lang="en-US" dirty="0"/>
              <a:t>Next, because RMADER was build to be run in a multiagent environment, a more detailed comparison could be done against the swarm implementation of GCOPTER, which was recently released under EGO-Planner-v2. </a:t>
            </a:r>
          </a:p>
        </p:txBody>
      </p:sp>
    </p:spTree>
    <p:extLst>
      <p:ext uri="{BB962C8B-B14F-4D97-AF65-F5344CB8AC3E}">
        <p14:creationId xmlns:p14="http://schemas.microsoft.com/office/powerpoint/2010/main" val="315876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Recently, MIT published a paper on their RMADER drone trajectory planner. This stands for ROBUST MADER, and according to the simulations documented on the paper, RMADER was said to be robust to communication delays and guaranteed to be 100% collision free.  From here, my task was to evaluate the performance of RMADER, to see whether it was implementable on our current drone systems. </a:t>
            </a:r>
          </a:p>
        </p:txBody>
      </p:sp>
    </p:spTree>
    <p:extLst>
      <p:ext uri="{BB962C8B-B14F-4D97-AF65-F5344CB8AC3E}">
        <p14:creationId xmlns:p14="http://schemas.microsoft.com/office/powerpoint/2010/main" val="148498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Through the course of this project, I faced 2 main challenges. The first was that it was difficult the quantify the minimum time to generate a complete path in RMADER due to random environment factors such as CPU load. As such, for the tests, I ran the algorithm over 50 simulations to determine the success rate of generating a complete path over the 50 simulations to assess the performance of RMADER.</a:t>
            </a:r>
          </a:p>
          <a:p>
            <a:r>
              <a:rPr lang="en-US" dirty="0"/>
              <a:t>The next greatest challenge for me was trying to understand the complex mathematics and code behind the GCOPTER and RMADER algorithms. To alleviate this, I resorted to modules online on optimization and control to gain insight into the different optimization strategies and path planning methods. </a:t>
            </a:r>
          </a:p>
        </p:txBody>
      </p:sp>
    </p:spTree>
    <p:extLst>
      <p:ext uri="{BB962C8B-B14F-4D97-AF65-F5344CB8AC3E}">
        <p14:creationId xmlns:p14="http://schemas.microsoft.com/office/powerpoint/2010/main" val="3746887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this project has been a very interesting and fun one to work on. </a:t>
            </a:r>
          </a:p>
          <a:p>
            <a:r>
              <a:rPr lang="en-US" dirty="0"/>
              <a:t>The novelty of these algorithms meant that there was sparse documentation and minimal support from the online community, and this taught me that fundamental understanding on quadcopter dynamics as well as optimization and control was very important.</a:t>
            </a:r>
          </a:p>
          <a:p>
            <a:r>
              <a:rPr lang="en-US" dirty="0"/>
              <a:t>Lastly, with the thousands of lines of code to read through and the highly technical papers, I also learned to break my tasks down into more bite-sized and manageable pieces.</a:t>
            </a:r>
          </a:p>
        </p:txBody>
      </p:sp>
    </p:spTree>
    <p:extLst>
      <p:ext uri="{BB962C8B-B14F-4D97-AF65-F5344CB8AC3E}">
        <p14:creationId xmlns:p14="http://schemas.microsoft.com/office/powerpoint/2010/main" val="2914210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that, I have come to the end of the presentation. Thank you for your time, and I welcome any questions now!</a:t>
            </a:r>
          </a:p>
        </p:txBody>
      </p:sp>
    </p:spTree>
    <p:extLst>
      <p:ext uri="{BB962C8B-B14F-4D97-AF65-F5344CB8AC3E}">
        <p14:creationId xmlns:p14="http://schemas.microsoft.com/office/powerpoint/2010/main" val="214323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essence, MADER is a trajectory planning system that enables drones working together in the same airspace to always choose a safe path forward.</a:t>
            </a:r>
          </a:p>
        </p:txBody>
      </p:sp>
    </p:spTree>
    <p:extLst>
      <p:ext uri="{BB962C8B-B14F-4D97-AF65-F5344CB8AC3E}">
        <p14:creationId xmlns:p14="http://schemas.microsoft.com/office/powerpoint/2010/main" val="278693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Before we delve into the performance of RMADER, lets first look at the core functionality of MADER, and why it is worth us studying.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MADER is both Asynchronous and Decentralized, meaning</a:t>
            </a:r>
            <a:r>
              <a:rPr lang="en-SG" b="0" i="0" dirty="0">
                <a:solidFill>
                  <a:srgbClr val="050505"/>
                </a:solidFill>
                <a:effectLst/>
                <a:latin typeface="MessinaSans"/>
              </a:rPr>
              <a:t> that each drone formulates its own trajectory and that, while all agents must agree on each new trajectory, they don’t need to agree at the same time. This makes MADER more scalable than other approaches, since it would be very difficult for thousands of drones to agree on a trajectory simultaneously.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b="0" i="0" dirty="0">
                <a:solidFill>
                  <a:srgbClr val="050505"/>
                </a:solidFill>
                <a:effectLst/>
                <a:latin typeface="MessinaSans"/>
              </a:rPr>
              <a:t>Secondly, due to its decentralized nature, the system would also work better in real-world environments where drones may fly far from a central computer. This also means that there is no single point of failure, making the system more reliable. </a:t>
            </a:r>
            <a:endParaRPr lang="en-US" dirty="0"/>
          </a:p>
          <a:p>
            <a:endParaRPr lang="en-US" dirty="0"/>
          </a:p>
        </p:txBody>
      </p:sp>
    </p:spTree>
    <p:extLst>
      <p:ext uri="{BB962C8B-B14F-4D97-AF65-F5344CB8AC3E}">
        <p14:creationId xmlns:p14="http://schemas.microsoft.com/office/powerpoint/2010/main" val="147163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MADER’s algorithm can be broken down into 3 main parts, planning, optimization, and checking.</a:t>
            </a:r>
          </a:p>
          <a:p>
            <a:r>
              <a:rPr lang="en-US" dirty="0"/>
              <a:t>In the planning phase, the algorithm generates a possible trajectory using octopus search.</a:t>
            </a:r>
          </a:p>
          <a:p>
            <a:r>
              <a:rPr lang="en-US" dirty="0"/>
              <a:t>Next, this trajectory is then optimized subject to polyhedral representations of all other agent trajectories.</a:t>
            </a:r>
          </a:p>
          <a:p>
            <a:r>
              <a:rPr lang="en-US" dirty="0"/>
              <a:t>Lastly, the trajectory generated in the optimization step is then checked with other trajectories that other agents have committed to during the optimization. </a:t>
            </a:r>
          </a:p>
        </p:txBody>
      </p:sp>
    </p:spTree>
    <p:extLst>
      <p:ext uri="{BB962C8B-B14F-4D97-AF65-F5344CB8AC3E}">
        <p14:creationId xmlns:p14="http://schemas.microsoft.com/office/powerpoint/2010/main" val="428314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Based on the flow of the algorithm alone, it would seem like it is impossible for trajectories to clash. And that is true, under the key assumption that there are no communication delays. </a:t>
            </a:r>
            <a:endParaRPr lang="en-SG" dirty="0"/>
          </a:p>
          <a:p>
            <a:r>
              <a:rPr lang="en-SG" dirty="0"/>
              <a:t> Communication delays can be catastrophic for multiagent systems. Further,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23400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RMADER algorithm rectifies this issue by implementing a Delay Check, where the agent keeps receiving trajectories form other agents and storing them, repeatedly checking if its newly optimized trajectory is conflicting. </a:t>
            </a:r>
          </a:p>
          <a:p>
            <a:r>
              <a:rPr lang="en-SG" dirty="0"/>
              <a:t>Based on the paper, RMADER was shown to be 100% collision free with a introduced communication delay of up to 300ms. </a:t>
            </a:r>
          </a:p>
        </p:txBody>
      </p:sp>
    </p:spTree>
    <p:extLst>
      <p:ext uri="{BB962C8B-B14F-4D97-AF65-F5344CB8AC3E}">
        <p14:creationId xmlns:p14="http://schemas.microsoft.com/office/powerpoint/2010/main" val="319033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before I could begin looking in to RMADER, I had to understand a rough overview of the optimization problem that the RMADER algorithm used to optimize their trajectories.</a:t>
            </a:r>
          </a:p>
          <a:p>
            <a:r>
              <a:rPr lang="en-US" dirty="0"/>
              <a:t>For starters, this was the optimization problem as written out in the MADER paper. </a:t>
            </a:r>
          </a:p>
          <a:p>
            <a:r>
              <a:rPr lang="en-US" dirty="0"/>
              <a:t>Firstly, we have the initial and final states of the drone, which are set to allow the optimization to remain convex, saving on computational expense. </a:t>
            </a:r>
          </a:p>
          <a:p>
            <a:r>
              <a:rPr lang="en-US" dirty="0"/>
              <a:t>Next, these represent the collision-free constraints, to ensure that the optimized trajectory does not collide with the cached set of trajectories.</a:t>
            </a:r>
          </a:p>
          <a:p>
            <a:r>
              <a:rPr lang="en-US" dirty="0"/>
              <a:t>Following this are the actuator and physical constraints. </a:t>
            </a:r>
          </a:p>
          <a:p>
            <a:r>
              <a:rPr lang="en-US" dirty="0"/>
              <a:t>Lastly, the distance from the goal is penalized as shown. </a:t>
            </a:r>
          </a:p>
        </p:txBody>
      </p:sp>
    </p:spTree>
    <p:extLst>
      <p:ext uri="{BB962C8B-B14F-4D97-AF65-F5344CB8AC3E}">
        <p14:creationId xmlns:p14="http://schemas.microsoft.com/office/powerpoint/2010/main" val="1468473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 name="Google Shape;17;p4"/>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aphicFrame>
        <p:nvGraphicFramePr>
          <p:cNvPr id="3" name="Table 3">
            <a:extLst>
              <a:ext uri="{FF2B5EF4-FFF2-40B4-BE49-F238E27FC236}">
                <a16:creationId xmlns:a16="http://schemas.microsoft.com/office/drawing/2014/main" id="{6C150D60-5E6B-B7FE-E4FA-21285C8CD90E}"/>
              </a:ext>
            </a:extLst>
          </p:cNvPr>
          <p:cNvGraphicFramePr>
            <a:graphicFrameLocks noGrp="1"/>
          </p:cNvGraphicFramePr>
          <p:nvPr userDrawn="1">
            <p:extLst>
              <p:ext uri="{D42A27DB-BD31-4B8C-83A1-F6EECF244321}">
                <p14:modId xmlns:p14="http://schemas.microsoft.com/office/powerpoint/2010/main" val="2126737662"/>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1" dirty="0">
                          <a:solidFill>
                            <a:schemeClr val="tx1"/>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0" y="4900000"/>
            <a:ext cx="114662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7FA22B-B855-3F14-6677-4D8AFED2D56D}"/>
              </a:ext>
            </a:extLst>
          </p:cNvPr>
          <p:cNvPicPr>
            <a:picLocks noChangeAspect="1"/>
          </p:cNvPicPr>
          <p:nvPr userDrawn="1"/>
        </p:nvPicPr>
        <p:blipFill>
          <a:blip r:embed="rId2"/>
          <a:stretch>
            <a:fillRect/>
          </a:stretch>
        </p:blipFill>
        <p:spPr>
          <a:xfrm>
            <a:off x="-686517" y="-419100"/>
            <a:ext cx="546100" cy="838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6E98AEF5-3997-6EF3-8950-C62380AF10F8}"/>
              </a:ext>
            </a:extLst>
          </p:cNvPr>
          <p:cNvGraphicFramePr>
            <a:graphicFrameLocks noGrp="1"/>
          </p:cNvGraphicFramePr>
          <p:nvPr userDrawn="1">
            <p:extLst>
              <p:ext uri="{D42A27DB-BD31-4B8C-83A1-F6EECF244321}">
                <p14:modId xmlns:p14="http://schemas.microsoft.com/office/powerpoint/2010/main" val="3141203424"/>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1176793" y="4904536"/>
            <a:ext cx="108017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6" name="Google Shape;16;p4">
            <a:extLst>
              <a:ext uri="{FF2B5EF4-FFF2-40B4-BE49-F238E27FC236}">
                <a16:creationId xmlns:a16="http://schemas.microsoft.com/office/drawing/2014/main" id="{E69405B8-1368-ABB9-64C6-0244486BA57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C2D0F121-D502-D1FF-F945-DF3363E41214}"/>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0715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36577A-9717-896A-FB31-B48C4F1F928A}"/>
              </a:ext>
            </a:extLst>
          </p:cNvPr>
          <p:cNvGraphicFramePr>
            <a:graphicFrameLocks noGrp="1"/>
          </p:cNvGraphicFramePr>
          <p:nvPr userDrawn="1">
            <p:extLst>
              <p:ext uri="{D42A27DB-BD31-4B8C-83A1-F6EECF244321}">
                <p14:modId xmlns:p14="http://schemas.microsoft.com/office/powerpoint/2010/main" val="187157232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64B9BDA4-3570-8714-ED45-986A78147A20}"/>
              </a:ext>
            </a:extLst>
          </p:cNvPr>
          <p:cNvCxnSpPr>
            <a:cxnSpLocks/>
          </p:cNvCxnSpPr>
          <p:nvPr userDrawn="1"/>
        </p:nvCxnSpPr>
        <p:spPr>
          <a:xfrm>
            <a:off x="234563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7" name="Google Shape;16;p4">
            <a:extLst>
              <a:ext uri="{FF2B5EF4-FFF2-40B4-BE49-F238E27FC236}">
                <a16:creationId xmlns:a16="http://schemas.microsoft.com/office/drawing/2014/main" id="{D9EDE152-467C-123C-B5B8-07D17B8DB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3E62FB1A-3DE9-C5FA-A6FC-14AFA790B493}"/>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3374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99821328-6FB5-2434-0080-32792555071E}"/>
              </a:ext>
            </a:extLst>
          </p:cNvPr>
          <p:cNvGraphicFramePr>
            <a:graphicFrameLocks noGrp="1"/>
          </p:cNvGraphicFramePr>
          <p:nvPr userDrawn="1">
            <p:extLst>
              <p:ext uri="{D42A27DB-BD31-4B8C-83A1-F6EECF244321}">
                <p14:modId xmlns:p14="http://schemas.microsoft.com/office/powerpoint/2010/main" val="380383210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11" name="Straight Connector 10">
            <a:extLst>
              <a:ext uri="{FF2B5EF4-FFF2-40B4-BE49-F238E27FC236}">
                <a16:creationId xmlns:a16="http://schemas.microsoft.com/office/drawing/2014/main" id="{244D5073-B2F7-0BA8-576F-CB8BFB03343C}"/>
              </a:ext>
            </a:extLst>
          </p:cNvPr>
          <p:cNvCxnSpPr>
            <a:cxnSpLocks/>
          </p:cNvCxnSpPr>
          <p:nvPr userDrawn="1"/>
        </p:nvCxnSpPr>
        <p:spPr>
          <a:xfrm>
            <a:off x="349857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3" name="Google Shape;16;p4">
            <a:extLst>
              <a:ext uri="{FF2B5EF4-FFF2-40B4-BE49-F238E27FC236}">
                <a16:creationId xmlns:a16="http://schemas.microsoft.com/office/drawing/2014/main" id="{9C7075CC-61D2-883E-063E-9AEA519F5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4" name="Google Shape;17;p4">
            <a:extLst>
              <a:ext uri="{FF2B5EF4-FFF2-40B4-BE49-F238E27FC236}">
                <a16:creationId xmlns:a16="http://schemas.microsoft.com/office/drawing/2014/main" id="{A41567ED-5984-F09B-6D9C-7CD5DD09444B}"/>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3266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1288AD1-E9BD-FA02-A758-CFE99F6924FD}"/>
              </a:ext>
            </a:extLst>
          </p:cNvPr>
          <p:cNvGraphicFramePr>
            <a:graphicFrameLocks noGrp="1"/>
          </p:cNvGraphicFramePr>
          <p:nvPr userDrawn="1">
            <p:extLst>
              <p:ext uri="{D42A27DB-BD31-4B8C-83A1-F6EECF244321}">
                <p14:modId xmlns:p14="http://schemas.microsoft.com/office/powerpoint/2010/main" val="3205129988"/>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4D833628-D52E-C094-7084-37F3A4DDFAE6}"/>
              </a:ext>
            </a:extLst>
          </p:cNvPr>
          <p:cNvCxnSpPr>
            <a:cxnSpLocks/>
          </p:cNvCxnSpPr>
          <p:nvPr userDrawn="1"/>
        </p:nvCxnSpPr>
        <p:spPr>
          <a:xfrm>
            <a:off x="4564743" y="4904536"/>
            <a:ext cx="1573664"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73DEE35A-1DCD-6B15-2F99-0E24DC9E46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1" name="Google Shape;17;p4">
            <a:extLst>
              <a:ext uri="{FF2B5EF4-FFF2-40B4-BE49-F238E27FC236}">
                <a16:creationId xmlns:a16="http://schemas.microsoft.com/office/drawing/2014/main" id="{8A606FF0-6FC7-DA3A-8250-C181E63358A0}"/>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00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FAFA4B31-FBFA-F99C-7F70-636B6168F427}"/>
              </a:ext>
            </a:extLst>
          </p:cNvPr>
          <p:cNvGraphicFramePr>
            <a:graphicFrameLocks noGrp="1"/>
          </p:cNvGraphicFramePr>
          <p:nvPr userDrawn="1">
            <p:extLst>
              <p:ext uri="{D42A27DB-BD31-4B8C-83A1-F6EECF244321}">
                <p14:modId xmlns:p14="http://schemas.microsoft.com/office/powerpoint/2010/main" val="429197317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6146358" y="4904536"/>
            <a:ext cx="102571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8" name="Google Shape;16;p4">
            <a:extLst>
              <a:ext uri="{FF2B5EF4-FFF2-40B4-BE49-F238E27FC236}">
                <a16:creationId xmlns:a16="http://schemas.microsoft.com/office/drawing/2014/main" id="{FD4EA8C4-4D21-E1A7-CAC0-AF14804F90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 name="Google Shape;17;p4">
            <a:extLst>
              <a:ext uri="{FF2B5EF4-FFF2-40B4-BE49-F238E27FC236}">
                <a16:creationId xmlns:a16="http://schemas.microsoft.com/office/drawing/2014/main" id="{C63D3668-089B-705F-D3C5-FD3202B7041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48703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8FC65072-FE3E-55AE-DF56-5E5A1FCF1F82}"/>
              </a:ext>
            </a:extLst>
          </p:cNvPr>
          <p:cNvGraphicFramePr>
            <a:graphicFrameLocks noGrp="1"/>
          </p:cNvGraphicFramePr>
          <p:nvPr userDrawn="1">
            <p:extLst>
              <p:ext uri="{D42A27DB-BD31-4B8C-83A1-F6EECF244321}">
                <p14:modId xmlns:p14="http://schemas.microsoft.com/office/powerpoint/2010/main" val="319538802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7124369" y="4904536"/>
            <a:ext cx="946205"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B97263AA-99FA-F107-B0C5-6D8B875E2B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2" name="Google Shape;17;p4">
            <a:extLst>
              <a:ext uri="{FF2B5EF4-FFF2-40B4-BE49-F238E27FC236}">
                <a16:creationId xmlns:a16="http://schemas.microsoft.com/office/drawing/2014/main" id="{AD13E655-7AD3-2719-FB31-9AD08A4222B9}"/>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411920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5"/>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36210C9-35B0-E150-37BE-B6057A7E266F}"/>
              </a:ext>
            </a:extLst>
          </p:cNvPr>
          <p:cNvCxnSpPr>
            <a:cxnSpLocks/>
          </p:cNvCxnSpPr>
          <p:nvPr userDrawn="1"/>
        </p:nvCxnSpPr>
        <p:spPr>
          <a:xfrm>
            <a:off x="7997371" y="4904536"/>
            <a:ext cx="1146627"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E9BC66B-D74A-F78D-C5D9-A12683A7C50A}"/>
              </a:ext>
            </a:extLst>
          </p:cNvPr>
          <p:cNvGraphicFramePr>
            <a:graphicFrameLocks noGrp="1"/>
          </p:cNvGraphicFramePr>
          <p:nvPr userDrawn="1">
            <p:extLst>
              <p:ext uri="{D42A27DB-BD31-4B8C-83A1-F6EECF244321}">
                <p14:modId xmlns:p14="http://schemas.microsoft.com/office/powerpoint/2010/main" val="992124953"/>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sp>
        <p:nvSpPr>
          <p:cNvPr id="4" name="Google Shape;16;p4">
            <a:extLst>
              <a:ext uri="{FF2B5EF4-FFF2-40B4-BE49-F238E27FC236}">
                <a16:creationId xmlns:a16="http://schemas.microsoft.com/office/drawing/2014/main" id="{3C14F5FD-7746-51E1-C38F-3A71F999D6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DAA552EE-7CCA-23C3-3E45-34FB559767B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76603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715100" y="3966950"/>
            <a:ext cx="5057100" cy="6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0"/>
          <p:cNvSpPr txBox="1">
            <a:spLocks noGrp="1"/>
          </p:cNvSpPr>
          <p:nvPr>
            <p:ph type="title"/>
          </p:nvPr>
        </p:nvSpPr>
        <p:spPr>
          <a:xfrm>
            <a:off x="715100" y="2881550"/>
            <a:ext cx="5057100" cy="1085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1F3F5"/>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Medium"/>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grpSp>
        <p:nvGrpSpPr>
          <p:cNvPr id="2" name="Group 1">
            <a:extLst>
              <a:ext uri="{FF2B5EF4-FFF2-40B4-BE49-F238E27FC236}">
                <a16:creationId xmlns:a16="http://schemas.microsoft.com/office/drawing/2014/main" id="{F1C4260D-84CF-1928-AE2C-3D3DED82ABAD}"/>
              </a:ext>
            </a:extLst>
          </p:cNvPr>
          <p:cNvGrpSpPr/>
          <p:nvPr userDrawn="1"/>
        </p:nvGrpSpPr>
        <p:grpSpPr>
          <a:xfrm>
            <a:off x="0" y="-412098"/>
            <a:ext cx="1452318" cy="322290"/>
            <a:chOff x="0" y="-428426"/>
            <a:chExt cx="1452318" cy="322290"/>
          </a:xfrm>
        </p:grpSpPr>
        <p:sp>
          <p:nvSpPr>
            <p:cNvPr id="3" name="Rectangle 2">
              <a:extLst>
                <a:ext uri="{FF2B5EF4-FFF2-40B4-BE49-F238E27FC236}">
                  <a16:creationId xmlns:a16="http://schemas.microsoft.com/office/drawing/2014/main" id="{2581F1CA-A544-528D-A4C6-144FAFAF2518}"/>
                </a:ext>
              </a:extLst>
            </p:cNvPr>
            <p:cNvSpPr/>
            <p:nvPr/>
          </p:nvSpPr>
          <p:spPr>
            <a:xfrm>
              <a:off x="0" y="-424543"/>
              <a:ext cx="261257" cy="318407"/>
            </a:xfrm>
            <a:prstGeom prst="rect">
              <a:avLst/>
            </a:prstGeom>
            <a:solidFill>
              <a:srgbClr val="3C2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C096A8-F25D-CE36-26D3-07FB4982F00F}"/>
                </a:ext>
              </a:extLst>
            </p:cNvPr>
            <p:cNvSpPr/>
            <p:nvPr/>
          </p:nvSpPr>
          <p:spPr>
            <a:xfrm>
              <a:off x="301156" y="-424543"/>
              <a:ext cx="261257" cy="318407"/>
            </a:xfrm>
            <a:prstGeom prst="rect">
              <a:avLst/>
            </a:prstGeom>
            <a:solidFill>
              <a:srgbClr val="8E5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29915-B297-A44E-FF0E-A71B54593528}"/>
                </a:ext>
              </a:extLst>
            </p:cNvPr>
            <p:cNvSpPr/>
            <p:nvPr/>
          </p:nvSpPr>
          <p:spPr>
            <a:xfrm>
              <a:off x="597791" y="-425704"/>
              <a:ext cx="261257" cy="318407"/>
            </a:xfrm>
            <a:prstGeom prst="rect">
              <a:avLst/>
            </a:prstGeom>
            <a:solidFill>
              <a:srgbClr val="C19B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9F3B87-4C97-A3AB-DC79-5D5F66C6E105}"/>
                </a:ext>
              </a:extLst>
            </p:cNvPr>
            <p:cNvSpPr/>
            <p:nvPr/>
          </p:nvSpPr>
          <p:spPr>
            <a:xfrm>
              <a:off x="894426" y="-428426"/>
              <a:ext cx="261257" cy="318407"/>
            </a:xfrm>
            <a:prstGeom prst="rect">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D4524D-AAA2-5C2D-4F1C-D5CF9A1E3D89}"/>
                </a:ext>
              </a:extLst>
            </p:cNvPr>
            <p:cNvSpPr/>
            <p:nvPr/>
          </p:nvSpPr>
          <p:spPr>
            <a:xfrm>
              <a:off x="1191061" y="-428426"/>
              <a:ext cx="261257" cy="31840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dk1" tx1="lt1" bg2="dk2" tx2="lt2" accent1="accent1" accent2="accent2" accent3="accent3" accent4="accent4" accent5="accent5" accent6="accent6" hlink="hlink" folHlink="folHlink"/>
  <p:sldLayoutIdLst>
    <p:sldLayoutId id="2147483650" r:id="rId1"/>
    <p:sldLayoutId id="2147483685" r:id="rId2"/>
    <p:sldLayoutId id="2147483686" r:id="rId3"/>
    <p:sldLayoutId id="2147483687" r:id="rId4"/>
    <p:sldLayoutId id="2147483688" r:id="rId5"/>
    <p:sldLayoutId id="2147483689" r:id="rId6"/>
    <p:sldLayoutId id="2147483690" r:id="rId7"/>
    <p:sldLayoutId id="2147483691"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hyperlink" Target="https://www.intel.sg/content/www/xa/en/products/sku/195436/intel-core-i5-10210u-processor-6m-cache-up-to-4-20-ghz/specifications.html"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2303.06222" TargetMode="External"/><Relationship Id="rId2" Type="http://schemas.openxmlformats.org/officeDocument/2006/relationships/hyperlink" Target="http://underactuated.mit.edu/trajopt.html"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sp>
        <p:nvSpPr>
          <p:cNvPr id="4" name="Google Shape;195;p38">
            <a:extLst>
              <a:ext uri="{FF2B5EF4-FFF2-40B4-BE49-F238E27FC236}">
                <a16:creationId xmlns:a16="http://schemas.microsoft.com/office/drawing/2014/main" id="{EC38196B-85C2-C8A7-7DA4-AB069119D177}"/>
              </a:ext>
            </a:extLst>
          </p:cNvPr>
          <p:cNvSpPr/>
          <p:nvPr/>
        </p:nvSpPr>
        <p:spPr>
          <a:xfrm>
            <a:off x="534332" y="2381494"/>
            <a:ext cx="4571465" cy="377084"/>
          </a:xfrm>
          <a:prstGeom prst="roundRect">
            <a:avLst>
              <a:gd name="adj" fmla="val 229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10">
            <a:extLst>
              <a:ext uri="{FF2B5EF4-FFF2-40B4-BE49-F238E27FC236}">
                <a16:creationId xmlns:a16="http://schemas.microsoft.com/office/drawing/2014/main" id="{B0EAB60A-B544-0D7A-34DC-A7D1086AB209}"/>
              </a:ext>
            </a:extLst>
          </p:cNvPr>
          <p:cNvSpPr txBox="1">
            <a:spLocks/>
          </p:cNvSpPr>
          <p:nvPr/>
        </p:nvSpPr>
        <p:spPr>
          <a:xfrm>
            <a:off x="348342" y="2381494"/>
            <a:ext cx="4223657" cy="1475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lnSpc>
                <a:spcPts val="1620"/>
              </a:lnSpc>
            </a:pPr>
            <a:r>
              <a:rPr lang="en-US" sz="1100" dirty="0">
                <a:solidFill>
                  <a:schemeClr val="tx1"/>
                </a:solidFill>
              </a:rPr>
              <a:t>21 Jul 2023</a:t>
            </a:r>
          </a:p>
          <a:p>
            <a:pPr>
              <a:lnSpc>
                <a:spcPts val="1620"/>
              </a:lnSpc>
            </a:pPr>
            <a:endParaRPr lang="en-US" sz="1100" dirty="0">
              <a:solidFill>
                <a:schemeClr val="tx1"/>
              </a:solidFill>
            </a:endParaRPr>
          </a:p>
          <a:p>
            <a:pPr>
              <a:lnSpc>
                <a:spcPts val="1620"/>
              </a:lnSpc>
            </a:pPr>
            <a:r>
              <a:rPr lang="en-US" sz="1100" dirty="0">
                <a:solidFill>
                  <a:schemeClr val="tx1"/>
                </a:solidFill>
              </a:rPr>
              <a:t>Chan Ming Han</a:t>
            </a:r>
          </a:p>
          <a:p>
            <a:pPr>
              <a:lnSpc>
                <a:spcPts val="1620"/>
              </a:lnSpc>
            </a:pPr>
            <a:r>
              <a:rPr lang="en-US" sz="1100" dirty="0">
                <a:solidFill>
                  <a:schemeClr val="tx1"/>
                </a:solidFill>
              </a:rPr>
              <a:t>Attached to: RA, RB / AAR</a:t>
            </a:r>
          </a:p>
          <a:p>
            <a:pPr>
              <a:lnSpc>
                <a:spcPts val="1620"/>
              </a:lnSpc>
            </a:pPr>
            <a:r>
              <a:rPr lang="en-US" sz="1100" dirty="0">
                <a:solidFill>
                  <a:schemeClr val="tx1"/>
                </a:solidFill>
              </a:rPr>
              <a:t>Supervisors: Lionel, Benson</a:t>
            </a:r>
          </a:p>
          <a:p>
            <a:pPr>
              <a:lnSpc>
                <a:spcPts val="1620"/>
              </a:lnSpc>
            </a:pPr>
            <a:endParaRPr lang="en-US" sz="1100" dirty="0">
              <a:solidFill>
                <a:schemeClr val="tx1"/>
              </a:solidFill>
            </a:endParaRPr>
          </a:p>
        </p:txBody>
      </p:sp>
      <p:sp>
        <p:nvSpPr>
          <p:cNvPr id="2" name="Title 1">
            <a:extLst>
              <a:ext uri="{FF2B5EF4-FFF2-40B4-BE49-F238E27FC236}">
                <a16:creationId xmlns:a16="http://schemas.microsoft.com/office/drawing/2014/main" id="{1538A0D6-3C38-434E-F5E5-C8BF32473BE2}"/>
              </a:ext>
            </a:extLst>
          </p:cNvPr>
          <p:cNvSpPr>
            <a:spLocks noGrp="1"/>
          </p:cNvSpPr>
          <p:nvPr>
            <p:ph type="title"/>
          </p:nvPr>
        </p:nvSpPr>
        <p:spPr>
          <a:xfrm>
            <a:off x="348343" y="1282701"/>
            <a:ext cx="7704000" cy="572700"/>
          </a:xfrm>
        </p:spPr>
        <p:txBody>
          <a:bodyPr/>
          <a:lstStyle/>
          <a:p>
            <a:r>
              <a:rPr lang="en-US" b="1" dirty="0">
                <a:solidFill>
                  <a:srgbClr val="03316E"/>
                </a:solidFill>
              </a:rPr>
              <a:t>Intern Presentation</a:t>
            </a:r>
          </a:p>
        </p:txBody>
      </p:sp>
      <p:sp>
        <p:nvSpPr>
          <p:cNvPr id="6" name="Google Shape;198;p38">
            <a:extLst>
              <a:ext uri="{FF2B5EF4-FFF2-40B4-BE49-F238E27FC236}">
                <a16:creationId xmlns:a16="http://schemas.microsoft.com/office/drawing/2014/main" id="{72D0C784-3D17-717C-00B7-E321857481ED}"/>
              </a:ext>
            </a:extLst>
          </p:cNvPr>
          <p:cNvSpPr/>
          <p:nvPr/>
        </p:nvSpPr>
        <p:spPr>
          <a:xfrm>
            <a:off x="4872554" y="-720814"/>
            <a:ext cx="6581700" cy="6581700"/>
          </a:xfrm>
          <a:prstGeom prst="ellipse">
            <a:avLst/>
          </a:prstGeom>
          <a:solidFill>
            <a:srgbClr val="03316E"/>
          </a:solidFill>
          <a:ln>
            <a:solidFill>
              <a:srgbClr val="03316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324E"/>
              </a:solidFill>
            </a:endParaRPr>
          </a:p>
        </p:txBody>
      </p:sp>
    </p:spTree>
    <p:extLst>
      <p:ext uri="{BB962C8B-B14F-4D97-AF65-F5344CB8AC3E}">
        <p14:creationId xmlns:p14="http://schemas.microsoft.com/office/powerpoint/2010/main" val="153952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Tree>
    <p:extLst>
      <p:ext uri="{BB962C8B-B14F-4D97-AF65-F5344CB8AC3E}">
        <p14:creationId xmlns:p14="http://schemas.microsoft.com/office/powerpoint/2010/main" val="29799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alphaModFix amt="16000"/>
          </a:blip>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
        <p:nvSpPr>
          <p:cNvPr id="4" name="Chevron 3">
            <a:extLst>
              <a:ext uri="{FF2B5EF4-FFF2-40B4-BE49-F238E27FC236}">
                <a16:creationId xmlns:a16="http://schemas.microsoft.com/office/drawing/2014/main" id="{9E021CB9-3BA3-590C-FDA4-B6CBAD280177}"/>
              </a:ext>
            </a:extLst>
          </p:cNvPr>
          <p:cNvSpPr/>
          <p:nvPr/>
        </p:nvSpPr>
        <p:spPr>
          <a:xfrm>
            <a:off x="5492341" y="1255906"/>
            <a:ext cx="631902" cy="2631688"/>
          </a:xfrm>
          <a:prstGeom prst="chevron">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37644FEB-A191-63A2-6EC8-EF0AA2125A4D}"/>
              </a:ext>
            </a:extLst>
          </p:cNvPr>
          <p:cNvSpPr/>
          <p:nvPr/>
        </p:nvSpPr>
        <p:spPr>
          <a:xfrm>
            <a:off x="6320598" y="1017725"/>
            <a:ext cx="2132596" cy="346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Unconstrained Optimization</a:t>
            </a:r>
          </a:p>
          <a:p>
            <a:pPr marL="139700" indent="0" algn="ctr">
              <a:buNone/>
            </a:pPr>
            <a:endParaRPr lang="en-US" sz="1100" dirty="0">
              <a:solidFill>
                <a:srgbClr val="03316E"/>
              </a:solidFill>
              <a:latin typeface="Montserrat" pitchFamily="2" charset="77"/>
            </a:endParaRPr>
          </a:p>
          <a:p>
            <a:pPr marL="139700" indent="0" algn="ctr">
              <a:buNone/>
            </a:pPr>
            <a:r>
              <a:rPr lang="en-US" sz="1100" b="1" dirty="0">
                <a:solidFill>
                  <a:srgbClr val="03316E"/>
                </a:solidFill>
                <a:latin typeface="Montserrat" pitchFamily="2" charset="77"/>
              </a:rPr>
              <a:t>GCOPTER</a:t>
            </a:r>
            <a:r>
              <a:rPr lang="en-US" sz="1100" dirty="0">
                <a:solidFill>
                  <a:srgbClr val="03316E"/>
                </a:solidFill>
                <a:latin typeface="Montserrat" pitchFamily="2" charset="77"/>
              </a:rPr>
              <a:t>: An optimization-based framework for multicopter trajectory planning, developed on </a:t>
            </a:r>
            <a:r>
              <a:rPr lang="en-US" sz="1100" i="1" dirty="0">
                <a:solidFill>
                  <a:srgbClr val="03316E"/>
                </a:solidFill>
                <a:latin typeface="Montserrat" pitchFamily="2" charset="77"/>
              </a:rPr>
              <a:t>novel optimality conditions </a:t>
            </a:r>
            <a:r>
              <a:rPr lang="en-US" sz="1100" dirty="0">
                <a:solidFill>
                  <a:srgbClr val="03316E"/>
                </a:solidFill>
                <a:latin typeface="Montserrat" pitchFamily="2" charset="77"/>
              </a:rPr>
              <a:t>for </a:t>
            </a:r>
            <a:r>
              <a:rPr lang="en-US" sz="1100" i="1" dirty="0">
                <a:solidFill>
                  <a:srgbClr val="03316E"/>
                </a:solidFill>
                <a:latin typeface="Montserrat" pitchFamily="2" charset="77"/>
              </a:rPr>
              <a:t>unconstrained control effort minimization.</a:t>
            </a:r>
          </a:p>
        </p:txBody>
      </p:sp>
    </p:spTree>
    <p:extLst>
      <p:ext uri="{BB962C8B-B14F-4D97-AF65-F5344CB8AC3E}">
        <p14:creationId xmlns:p14="http://schemas.microsoft.com/office/powerpoint/2010/main" val="221641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GCOPTER Background</a:t>
            </a:r>
          </a:p>
        </p:txBody>
      </p:sp>
      <p:sp>
        <p:nvSpPr>
          <p:cNvPr id="6" name="Rounded Rectangle 5">
            <a:extLst>
              <a:ext uri="{FF2B5EF4-FFF2-40B4-BE49-F238E27FC236}">
                <a16:creationId xmlns:a16="http://schemas.microsoft.com/office/drawing/2014/main" id="{37644FEB-A191-63A2-6EC8-EF0AA2125A4D}"/>
              </a:ext>
            </a:extLst>
          </p:cNvPr>
          <p:cNvSpPr/>
          <p:nvPr/>
        </p:nvSpPr>
        <p:spPr>
          <a:xfrm>
            <a:off x="545433"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Spherical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Enforcing motion safety by confining trajectories into a feasible region.</a:t>
            </a:r>
          </a:p>
        </p:txBody>
      </p:sp>
      <p:sp>
        <p:nvSpPr>
          <p:cNvPr id="9" name="TextBox 8">
            <a:extLst>
              <a:ext uri="{FF2B5EF4-FFF2-40B4-BE49-F238E27FC236}">
                <a16:creationId xmlns:a16="http://schemas.microsoft.com/office/drawing/2014/main" id="{4E0B3E6E-C858-9610-4022-BF2A0C7061C3}"/>
              </a:ext>
            </a:extLst>
          </p:cNvPr>
          <p:cNvSpPr txBox="1"/>
          <p:nvPr/>
        </p:nvSpPr>
        <p:spPr>
          <a:xfrm>
            <a:off x="1138843" y="1238597"/>
            <a:ext cx="7032567"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pitchFamily="2" charset="77"/>
              </a:rPr>
              <a:t>GCOPTER framework transforms a generally constrained multi-copter planning problem into an unconstrained optimization that can be solved reliably and efficiently.</a:t>
            </a:r>
          </a:p>
        </p:txBody>
      </p:sp>
      <p:sp>
        <p:nvSpPr>
          <p:cNvPr id="11" name="Rounded Rectangle 10">
            <a:extLst>
              <a:ext uri="{FF2B5EF4-FFF2-40B4-BE49-F238E27FC236}">
                <a16:creationId xmlns:a16="http://schemas.microsoft.com/office/drawing/2014/main" id="{8384B430-6709-DE81-78A2-9A6043CEC2AA}"/>
              </a:ext>
            </a:extLst>
          </p:cNvPr>
          <p:cNvSpPr/>
          <p:nvPr/>
        </p:nvSpPr>
        <p:spPr>
          <a:xfrm>
            <a:off x="3273611"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Polyhedral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Eliminating polytope constraints through transformations on different coordinate systems. </a:t>
            </a:r>
          </a:p>
        </p:txBody>
      </p:sp>
      <p:sp>
        <p:nvSpPr>
          <p:cNvPr id="14" name="Rounded Rectangle 13">
            <a:extLst>
              <a:ext uri="{FF2B5EF4-FFF2-40B4-BE49-F238E27FC236}">
                <a16:creationId xmlns:a16="http://schemas.microsoft.com/office/drawing/2014/main" id="{0F994CBC-BEAD-EDC4-BA31-EAD4B71AD69B}"/>
              </a:ext>
            </a:extLst>
          </p:cNvPr>
          <p:cNvSpPr/>
          <p:nvPr/>
        </p:nvSpPr>
        <p:spPr>
          <a:xfrm>
            <a:off x="6001789"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Usage of time integral penalty functional</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Integration of constraint violations to transform continuous time constraints into finite constraints. </a:t>
            </a:r>
          </a:p>
        </p:txBody>
      </p:sp>
    </p:spTree>
    <p:extLst>
      <p:ext uri="{BB962C8B-B14F-4D97-AF65-F5344CB8AC3E}">
        <p14:creationId xmlns:p14="http://schemas.microsoft.com/office/powerpoint/2010/main" val="12010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compare and benchmark the performance of RMADER against GCOPTER for the optimization of autonomous flight trajectories,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Problem Statement</a:t>
            </a:r>
          </a:p>
        </p:txBody>
      </p:sp>
    </p:spTree>
    <p:extLst>
      <p:ext uri="{BB962C8B-B14F-4D97-AF65-F5344CB8AC3E}">
        <p14:creationId xmlns:p14="http://schemas.microsoft.com/office/powerpoint/2010/main" val="24000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1E17-323F-8BA9-6887-691980C6BAC8}"/>
              </a:ext>
            </a:extLst>
          </p:cNvPr>
          <p:cNvSpPr>
            <a:spLocks noGrp="1"/>
          </p:cNvSpPr>
          <p:nvPr>
            <p:ph type="title"/>
          </p:nvPr>
        </p:nvSpPr>
        <p:spPr/>
        <p:txBody>
          <a:bodyPr/>
          <a:lstStyle/>
          <a:p>
            <a:r>
              <a:rPr lang="en-US" dirty="0"/>
              <a:t>Setup of Test Space</a:t>
            </a:r>
          </a:p>
        </p:txBody>
      </p:sp>
      <p:sp>
        <p:nvSpPr>
          <p:cNvPr id="3" name="Text Placeholder 2">
            <a:extLst>
              <a:ext uri="{FF2B5EF4-FFF2-40B4-BE49-F238E27FC236}">
                <a16:creationId xmlns:a16="http://schemas.microsoft.com/office/drawing/2014/main" id="{8E3D31C4-2E59-00C9-0400-CE7C378DA68E}"/>
              </a:ext>
            </a:extLst>
          </p:cNvPr>
          <p:cNvSpPr>
            <a:spLocks noGrp="1"/>
          </p:cNvSpPr>
          <p:nvPr>
            <p:ph type="body" idx="1"/>
          </p:nvPr>
        </p:nvSpPr>
        <p:spPr/>
        <p:txBody>
          <a:bodyPr/>
          <a:lstStyle/>
          <a:p>
            <a:pPr>
              <a:lnSpc>
                <a:spcPct val="150000"/>
              </a:lnSpc>
            </a:pPr>
            <a:r>
              <a:rPr lang="en-US" dirty="0"/>
              <a:t>Was found that performance of the path planner depended </a:t>
            </a:r>
            <a:r>
              <a:rPr lang="en-US" i="1" dirty="0"/>
              <a:t>heavily</a:t>
            </a:r>
            <a:r>
              <a:rPr lang="en-US" dirty="0"/>
              <a:t> on the </a:t>
            </a:r>
            <a:r>
              <a:rPr lang="en-US" b="1" dirty="0"/>
              <a:t>computational resources available</a:t>
            </a:r>
            <a:r>
              <a:rPr lang="en-US" dirty="0"/>
              <a:t>, as well as the </a:t>
            </a:r>
            <a:r>
              <a:rPr lang="en-US" b="1" dirty="0"/>
              <a:t>number of discretization intervals</a:t>
            </a:r>
            <a:r>
              <a:rPr lang="en-US" dirty="0"/>
              <a:t>.</a:t>
            </a:r>
          </a:p>
          <a:p>
            <a:pPr>
              <a:lnSpc>
                <a:spcPct val="150000"/>
              </a:lnSpc>
            </a:pPr>
            <a:r>
              <a:rPr lang="en-US" dirty="0"/>
              <a:t>Test was conducted over a Euclidean distance of ~30m </a:t>
            </a:r>
          </a:p>
          <a:p>
            <a:pPr lvl="1">
              <a:lnSpc>
                <a:spcPct val="150000"/>
              </a:lnSpc>
              <a:buClr>
                <a:srgbClr val="03316E"/>
              </a:buClr>
            </a:pPr>
            <a:r>
              <a:rPr lang="en-US" dirty="0">
                <a:solidFill>
                  <a:srgbClr val="03316E"/>
                </a:solidFill>
              </a:rPr>
              <a:t>(-10, 10, 0) </a:t>
            </a:r>
            <a:r>
              <a:rPr lang="en-US" dirty="0">
                <a:solidFill>
                  <a:srgbClr val="03316E"/>
                </a:solidFill>
                <a:sym typeface="Wingdings" pitchFamily="2" charset="2"/>
              </a:rPr>
              <a:t> (10, -10, 0)</a:t>
            </a:r>
          </a:p>
          <a:p>
            <a:pPr>
              <a:lnSpc>
                <a:spcPct val="150000"/>
              </a:lnSpc>
            </a:pPr>
            <a:r>
              <a:rPr lang="en-US" dirty="0">
                <a:sym typeface="Wingdings" pitchFamily="2" charset="2"/>
              </a:rPr>
              <a:t>Maze was set to be the same over 50 simulations for both GCOPTER and RMADER</a:t>
            </a:r>
          </a:p>
          <a:p>
            <a:pPr>
              <a:lnSpc>
                <a:spcPct val="150000"/>
              </a:lnSpc>
            </a:pPr>
            <a:r>
              <a:rPr lang="en-US" dirty="0">
                <a:solidFill>
                  <a:srgbClr val="03316E"/>
                </a:solidFill>
                <a:sym typeface="Wingdings" pitchFamily="2" charset="2"/>
              </a:rPr>
              <a:t>Optimization in RMADER used the NLOPT Solver</a:t>
            </a:r>
          </a:p>
          <a:p>
            <a:pPr>
              <a:lnSpc>
                <a:spcPct val="150000"/>
              </a:lnSpc>
            </a:pPr>
            <a:r>
              <a:rPr lang="en-US" dirty="0">
                <a:sym typeface="Wingdings" pitchFamily="2" charset="2"/>
              </a:rPr>
              <a:t>Default settings for RMADER: 100 discretization Intervals</a:t>
            </a:r>
          </a:p>
          <a:p>
            <a:pPr>
              <a:lnSpc>
                <a:spcPct val="150000"/>
              </a:lnSpc>
            </a:pPr>
            <a:r>
              <a:rPr lang="en-US" dirty="0">
                <a:solidFill>
                  <a:srgbClr val="03316E"/>
                </a:solidFill>
                <a:sym typeface="Wingdings" pitchFamily="2" charset="2"/>
              </a:rPr>
              <a:t>Default Settings for GCOPTER: 16 Discretization Intervals</a:t>
            </a:r>
            <a:endParaRPr lang="en-US" dirty="0">
              <a:solidFill>
                <a:srgbClr val="03316E"/>
              </a:solidFill>
            </a:endParaRPr>
          </a:p>
          <a:p>
            <a:endParaRPr lang="en-US" dirty="0"/>
          </a:p>
        </p:txBody>
      </p:sp>
    </p:spTree>
    <p:extLst>
      <p:ext uri="{BB962C8B-B14F-4D97-AF65-F5344CB8AC3E}">
        <p14:creationId xmlns:p14="http://schemas.microsoft.com/office/powerpoint/2010/main" val="7561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861-BB07-40DE-A3FC-180D4E11265C}"/>
              </a:ext>
            </a:extLst>
          </p:cNvPr>
          <p:cNvSpPr>
            <a:spLocks noGrp="1"/>
          </p:cNvSpPr>
          <p:nvPr>
            <p:ph type="title"/>
          </p:nvPr>
        </p:nvSpPr>
        <p:spPr/>
        <p:txBody>
          <a:bodyPr/>
          <a:lstStyle/>
          <a:p>
            <a:r>
              <a:rPr lang="en-US" dirty="0"/>
              <a:t>Setup of Emulation Environment </a:t>
            </a:r>
            <a:endParaRPr lang="en-AU" dirty="0"/>
          </a:p>
        </p:txBody>
      </p:sp>
      <p:sp>
        <p:nvSpPr>
          <p:cNvPr id="5" name="Text Placeholder 4">
            <a:extLst>
              <a:ext uri="{FF2B5EF4-FFF2-40B4-BE49-F238E27FC236}">
                <a16:creationId xmlns:a16="http://schemas.microsoft.com/office/drawing/2014/main" id="{664BA87B-C445-4DE3-BAF8-B629D6C74466}"/>
              </a:ext>
            </a:extLst>
          </p:cNvPr>
          <p:cNvSpPr>
            <a:spLocks noGrp="1"/>
          </p:cNvSpPr>
          <p:nvPr>
            <p:ph type="body" idx="1"/>
          </p:nvPr>
        </p:nvSpPr>
        <p:spPr>
          <a:xfrm>
            <a:off x="5096540" y="1104975"/>
            <a:ext cx="3593804" cy="3463800"/>
          </a:xfrm>
        </p:spPr>
        <p:txBody>
          <a:bodyPr/>
          <a:lstStyle/>
          <a:p>
            <a:r>
              <a:rPr lang="en-US" dirty="0"/>
              <a:t>RMADER: CGAL Library</a:t>
            </a:r>
          </a:p>
          <a:p>
            <a:endParaRPr lang="en-US" dirty="0"/>
          </a:p>
          <a:p>
            <a:r>
              <a:rPr lang="en-US" dirty="0"/>
              <a:t>GCOPTER: </a:t>
            </a:r>
            <a:r>
              <a:rPr lang="en-US" dirty="0" err="1"/>
              <a:t>mockamap</a:t>
            </a:r>
            <a:r>
              <a:rPr lang="en-US" dirty="0"/>
              <a:t> Library</a:t>
            </a:r>
          </a:p>
          <a:p>
            <a:endParaRPr lang="en-US" dirty="0"/>
          </a:p>
          <a:p>
            <a:r>
              <a:rPr lang="en-US" dirty="0"/>
              <a:t>Identical maps created in both libraries using a random seed (123)</a:t>
            </a:r>
          </a:p>
          <a:p>
            <a:endParaRPr lang="en-US" dirty="0"/>
          </a:p>
          <a:p>
            <a:r>
              <a:rPr lang="en-US" dirty="0"/>
              <a:t>Emulation carried out in ROS, visualized using </a:t>
            </a:r>
            <a:r>
              <a:rPr lang="en-US" dirty="0" err="1"/>
              <a:t>RViz</a:t>
            </a:r>
            <a:endParaRPr lang="en-US" dirty="0"/>
          </a:p>
          <a:p>
            <a:endParaRPr lang="en-US" dirty="0"/>
          </a:p>
          <a:p>
            <a:r>
              <a:rPr lang="en-US" dirty="0"/>
              <a:t>Test automation script written in bash to execute n=50 runs per simulation.</a:t>
            </a:r>
            <a:endParaRPr lang="en-AU" dirty="0"/>
          </a:p>
        </p:txBody>
      </p:sp>
      <p:pic>
        <p:nvPicPr>
          <p:cNvPr id="4" name="Picture 3">
            <a:extLst>
              <a:ext uri="{FF2B5EF4-FFF2-40B4-BE49-F238E27FC236}">
                <a16:creationId xmlns:a16="http://schemas.microsoft.com/office/drawing/2014/main" id="{799D62C5-4ABB-43F3-8B3F-865710215ADB}"/>
              </a:ext>
            </a:extLst>
          </p:cNvPr>
          <p:cNvPicPr>
            <a:picLocks noChangeAspect="1"/>
          </p:cNvPicPr>
          <p:nvPr/>
        </p:nvPicPr>
        <p:blipFill>
          <a:blip r:embed="rId3"/>
          <a:stretch>
            <a:fillRect/>
          </a:stretch>
        </p:blipFill>
        <p:spPr>
          <a:xfrm>
            <a:off x="720000" y="1104975"/>
            <a:ext cx="4326690" cy="3463800"/>
          </a:xfrm>
          <a:prstGeom prst="rect">
            <a:avLst/>
          </a:prstGeom>
        </p:spPr>
      </p:pic>
      <p:sp>
        <p:nvSpPr>
          <p:cNvPr id="6" name="TextBox 5">
            <a:extLst>
              <a:ext uri="{FF2B5EF4-FFF2-40B4-BE49-F238E27FC236}">
                <a16:creationId xmlns:a16="http://schemas.microsoft.com/office/drawing/2014/main" id="{A5751F07-3906-428B-8591-A4282B724391}"/>
              </a:ext>
            </a:extLst>
          </p:cNvPr>
          <p:cNvSpPr txBox="1"/>
          <p:nvPr/>
        </p:nvSpPr>
        <p:spPr>
          <a:xfrm>
            <a:off x="627619" y="4542428"/>
            <a:ext cx="3875424" cy="184666"/>
          </a:xfrm>
          <a:prstGeom prst="rect">
            <a:avLst/>
          </a:prstGeom>
          <a:noFill/>
        </p:spPr>
        <p:txBody>
          <a:bodyPr wrap="square">
            <a:spAutoFit/>
          </a:bodyPr>
          <a:lstStyle/>
          <a:p>
            <a:r>
              <a:rPr lang="en-SG" sz="600" dirty="0">
                <a:effectLst/>
                <a:latin typeface="Montserrat" pitchFamily="2" charset="77"/>
              </a:rPr>
              <a:t>Fig[6]: Obstacle Setup (</a:t>
            </a:r>
            <a:r>
              <a:rPr lang="en-SG" sz="600" dirty="0" err="1">
                <a:effectLst/>
                <a:latin typeface="Montserrat" pitchFamily="2" charset="77"/>
              </a:rPr>
              <a:t>RViz</a:t>
            </a:r>
            <a:r>
              <a:rPr lang="en-SG" sz="600" dirty="0">
                <a:effectLst/>
                <a:latin typeface="Montserrat" pitchFamily="2" charset="77"/>
              </a:rPr>
              <a:t>)</a:t>
            </a:r>
          </a:p>
        </p:txBody>
      </p:sp>
    </p:spTree>
    <p:extLst>
      <p:ext uri="{BB962C8B-B14F-4D97-AF65-F5344CB8AC3E}">
        <p14:creationId xmlns:p14="http://schemas.microsoft.com/office/powerpoint/2010/main" val="130196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Path Planner (</a:t>
            </a:r>
            <a:r>
              <a:rPr lang="en-US" sz="2400" dirty="0" err="1"/>
              <a:t>RViz</a:t>
            </a:r>
            <a:r>
              <a:rPr lang="en-US" sz="2400" dirty="0"/>
              <a:t>)</a:t>
            </a:r>
            <a:br>
              <a:rPr lang="en-US" sz="2400" dirty="0"/>
            </a:br>
            <a:endParaRPr lang="en-US" sz="2400" dirty="0"/>
          </a:p>
        </p:txBody>
      </p:sp>
      <p:sp>
        <p:nvSpPr>
          <p:cNvPr id="10" name="Text Placeholder 2">
            <a:extLst>
              <a:ext uri="{FF2B5EF4-FFF2-40B4-BE49-F238E27FC236}">
                <a16:creationId xmlns:a16="http://schemas.microsoft.com/office/drawing/2014/main" id="{5147599C-2BAF-4638-91F9-EB1F7E5C6E84}"/>
              </a:ext>
            </a:extLst>
          </p:cNvPr>
          <p:cNvSpPr>
            <a:spLocks noGrp="1"/>
          </p:cNvSpPr>
          <p:nvPr>
            <p:ph type="body" idx="1"/>
          </p:nvPr>
        </p:nvSpPr>
        <p:spPr>
          <a:xfrm>
            <a:off x="1180975" y="1145084"/>
            <a:ext cx="2212483" cy="261646"/>
          </a:xfrm>
        </p:spPr>
        <p:txBody>
          <a:bodyPr/>
          <a:lstStyle/>
          <a:p>
            <a:pPr marL="139700" indent="0" algn="ctr">
              <a:buNone/>
            </a:pPr>
            <a:r>
              <a:rPr lang="en-US" b="1" dirty="0"/>
              <a:t>RMADER </a:t>
            </a:r>
          </a:p>
        </p:txBody>
      </p:sp>
      <p:pic>
        <p:nvPicPr>
          <p:cNvPr id="3" name="Picture 2">
            <a:extLst>
              <a:ext uri="{FF2B5EF4-FFF2-40B4-BE49-F238E27FC236}">
                <a16:creationId xmlns:a16="http://schemas.microsoft.com/office/drawing/2014/main" id="{3DCAE341-9740-4430-BB87-F3FF06245198}"/>
              </a:ext>
            </a:extLst>
          </p:cNvPr>
          <p:cNvPicPr>
            <a:picLocks noChangeAspect="1"/>
          </p:cNvPicPr>
          <p:nvPr/>
        </p:nvPicPr>
        <p:blipFill>
          <a:blip r:embed="rId3"/>
          <a:stretch>
            <a:fillRect/>
          </a:stretch>
        </p:blipFill>
        <p:spPr>
          <a:xfrm>
            <a:off x="0" y="1517544"/>
            <a:ext cx="4572000" cy="3033701"/>
          </a:xfrm>
          <a:prstGeom prst="rect">
            <a:avLst/>
          </a:prstGeom>
        </p:spPr>
      </p:pic>
      <p:pic>
        <p:nvPicPr>
          <p:cNvPr id="7" name="Picture 6">
            <a:extLst>
              <a:ext uri="{FF2B5EF4-FFF2-40B4-BE49-F238E27FC236}">
                <a16:creationId xmlns:a16="http://schemas.microsoft.com/office/drawing/2014/main" id="{C6B1F4B5-5657-4C15-B9E2-D0A2628B3E95}"/>
              </a:ext>
            </a:extLst>
          </p:cNvPr>
          <p:cNvPicPr>
            <a:picLocks noChangeAspect="1"/>
          </p:cNvPicPr>
          <p:nvPr/>
        </p:nvPicPr>
        <p:blipFill>
          <a:blip r:embed="rId4"/>
          <a:stretch>
            <a:fillRect/>
          </a:stretch>
        </p:blipFill>
        <p:spPr>
          <a:xfrm>
            <a:off x="4572000" y="1517544"/>
            <a:ext cx="4572000" cy="3033701"/>
          </a:xfrm>
          <a:prstGeom prst="rect">
            <a:avLst/>
          </a:prstGeom>
        </p:spPr>
      </p:pic>
      <p:sp>
        <p:nvSpPr>
          <p:cNvPr id="8" name="TextBox 7">
            <a:extLst>
              <a:ext uri="{FF2B5EF4-FFF2-40B4-BE49-F238E27FC236}">
                <a16:creationId xmlns:a16="http://schemas.microsoft.com/office/drawing/2014/main" id="{578F06C5-DF08-4E3B-A606-A9AB5B3ADDC4}"/>
              </a:ext>
            </a:extLst>
          </p:cNvPr>
          <p:cNvSpPr txBox="1"/>
          <p:nvPr/>
        </p:nvSpPr>
        <p:spPr>
          <a:xfrm>
            <a:off x="-79885" y="4513809"/>
            <a:ext cx="3875424" cy="184666"/>
          </a:xfrm>
          <a:prstGeom prst="rect">
            <a:avLst/>
          </a:prstGeom>
          <a:noFill/>
        </p:spPr>
        <p:txBody>
          <a:bodyPr wrap="square">
            <a:spAutoFit/>
          </a:bodyPr>
          <a:lstStyle/>
          <a:p>
            <a:r>
              <a:rPr lang="en-SG" sz="600" dirty="0">
                <a:effectLst/>
                <a:latin typeface="Montserrat" pitchFamily="2" charset="77"/>
              </a:rPr>
              <a:t>Fig[7]: Path Generated by RMADER (</a:t>
            </a:r>
            <a:r>
              <a:rPr lang="en-SG" sz="600" dirty="0" err="1">
                <a:effectLst/>
                <a:latin typeface="Montserrat" pitchFamily="2" charset="77"/>
              </a:rPr>
              <a:t>RViz</a:t>
            </a:r>
            <a:r>
              <a:rPr lang="en-SG" sz="600" dirty="0">
                <a:effectLst/>
                <a:latin typeface="Montserrat" pitchFamily="2" charset="77"/>
              </a:rPr>
              <a:t>)</a:t>
            </a:r>
          </a:p>
        </p:txBody>
      </p:sp>
      <p:sp>
        <p:nvSpPr>
          <p:cNvPr id="9" name="TextBox 8">
            <a:extLst>
              <a:ext uri="{FF2B5EF4-FFF2-40B4-BE49-F238E27FC236}">
                <a16:creationId xmlns:a16="http://schemas.microsoft.com/office/drawing/2014/main" id="{4B7F8D53-B2BD-4A11-B686-CF816F91F495}"/>
              </a:ext>
            </a:extLst>
          </p:cNvPr>
          <p:cNvSpPr txBox="1"/>
          <p:nvPr/>
        </p:nvSpPr>
        <p:spPr>
          <a:xfrm>
            <a:off x="4492115" y="4513809"/>
            <a:ext cx="3875424" cy="184666"/>
          </a:xfrm>
          <a:prstGeom prst="rect">
            <a:avLst/>
          </a:prstGeom>
          <a:noFill/>
        </p:spPr>
        <p:txBody>
          <a:bodyPr wrap="square">
            <a:spAutoFit/>
          </a:bodyPr>
          <a:lstStyle/>
          <a:p>
            <a:r>
              <a:rPr lang="en-SG" sz="600" dirty="0">
                <a:effectLst/>
                <a:latin typeface="Montserrat" pitchFamily="2" charset="77"/>
              </a:rPr>
              <a:t>Fig[7]: Path Generated by GCOPTER (</a:t>
            </a:r>
            <a:r>
              <a:rPr lang="en-SG" sz="600" dirty="0" err="1">
                <a:effectLst/>
                <a:latin typeface="Montserrat" pitchFamily="2" charset="77"/>
              </a:rPr>
              <a:t>RViz</a:t>
            </a:r>
            <a:r>
              <a:rPr lang="en-SG" sz="600" dirty="0">
                <a:effectLst/>
                <a:latin typeface="Montserrat" pitchFamily="2" charset="77"/>
              </a:rPr>
              <a:t>)</a:t>
            </a:r>
          </a:p>
        </p:txBody>
      </p:sp>
      <p:sp>
        <p:nvSpPr>
          <p:cNvPr id="11" name="Text Placeholder 2">
            <a:extLst>
              <a:ext uri="{FF2B5EF4-FFF2-40B4-BE49-F238E27FC236}">
                <a16:creationId xmlns:a16="http://schemas.microsoft.com/office/drawing/2014/main" id="{B1EAAD2F-5870-4260-AA47-781D378A9F70}"/>
              </a:ext>
            </a:extLst>
          </p:cNvPr>
          <p:cNvSpPr txBox="1">
            <a:spLocks/>
          </p:cNvSpPr>
          <p:nvPr/>
        </p:nvSpPr>
        <p:spPr>
          <a:xfrm>
            <a:off x="4746146" y="1145084"/>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a:t>
            </a:r>
          </a:p>
        </p:txBody>
      </p:sp>
      <p:sp>
        <p:nvSpPr>
          <p:cNvPr id="4" name="TextBox 3">
            <a:extLst>
              <a:ext uri="{FF2B5EF4-FFF2-40B4-BE49-F238E27FC236}">
                <a16:creationId xmlns:a16="http://schemas.microsoft.com/office/drawing/2014/main" id="{F2402911-1AF9-9A08-CE27-8FD4CC3D78E1}"/>
              </a:ext>
            </a:extLst>
          </p:cNvPr>
          <p:cNvSpPr txBox="1"/>
          <p:nvPr/>
        </p:nvSpPr>
        <p:spPr>
          <a:xfrm>
            <a:off x="8261400" y="3425902"/>
            <a:ext cx="708454" cy="200055"/>
          </a:xfrm>
          <a:prstGeom prst="rect">
            <a:avLst/>
          </a:prstGeom>
          <a:noFill/>
        </p:spPr>
        <p:txBody>
          <a:bodyPr wrap="square" rtlCol="0">
            <a:spAutoFit/>
          </a:bodyPr>
          <a:lstStyle/>
          <a:p>
            <a:r>
              <a:rPr lang="en-US" sz="700" b="1" dirty="0">
                <a:solidFill>
                  <a:srgbClr val="C30A09"/>
                </a:solidFill>
              </a:rPr>
              <a:t>(-10, 10, 0)</a:t>
            </a:r>
          </a:p>
        </p:txBody>
      </p:sp>
      <p:sp>
        <p:nvSpPr>
          <p:cNvPr id="5" name="TextBox 4">
            <a:extLst>
              <a:ext uri="{FF2B5EF4-FFF2-40B4-BE49-F238E27FC236}">
                <a16:creationId xmlns:a16="http://schemas.microsoft.com/office/drawing/2014/main" id="{F7B85068-DB5D-218D-DE6D-9580FC45B9F3}"/>
              </a:ext>
            </a:extLst>
          </p:cNvPr>
          <p:cNvSpPr txBox="1"/>
          <p:nvPr/>
        </p:nvSpPr>
        <p:spPr>
          <a:xfrm>
            <a:off x="4025390" y="3573305"/>
            <a:ext cx="708454" cy="200055"/>
          </a:xfrm>
          <a:prstGeom prst="rect">
            <a:avLst/>
          </a:prstGeom>
          <a:noFill/>
        </p:spPr>
        <p:txBody>
          <a:bodyPr wrap="square" rtlCol="0">
            <a:spAutoFit/>
          </a:bodyPr>
          <a:lstStyle/>
          <a:p>
            <a:r>
              <a:rPr lang="en-US" sz="700" b="1" dirty="0">
                <a:solidFill>
                  <a:srgbClr val="C30A09"/>
                </a:solidFill>
              </a:rPr>
              <a:t>(-10, 10, 0)</a:t>
            </a:r>
          </a:p>
        </p:txBody>
      </p:sp>
      <p:sp>
        <p:nvSpPr>
          <p:cNvPr id="6" name="TextBox 5">
            <a:extLst>
              <a:ext uri="{FF2B5EF4-FFF2-40B4-BE49-F238E27FC236}">
                <a16:creationId xmlns:a16="http://schemas.microsoft.com/office/drawing/2014/main" id="{B8902C90-70C2-499A-DE27-D8DF15139D2C}"/>
              </a:ext>
            </a:extLst>
          </p:cNvPr>
          <p:cNvSpPr txBox="1"/>
          <p:nvPr/>
        </p:nvSpPr>
        <p:spPr>
          <a:xfrm>
            <a:off x="4484927" y="2947636"/>
            <a:ext cx="708454" cy="200055"/>
          </a:xfrm>
          <a:prstGeom prst="rect">
            <a:avLst/>
          </a:prstGeom>
          <a:noFill/>
        </p:spPr>
        <p:txBody>
          <a:bodyPr wrap="square" rtlCol="0">
            <a:spAutoFit/>
          </a:bodyPr>
          <a:lstStyle/>
          <a:p>
            <a:r>
              <a:rPr lang="en-US" sz="700" b="1" dirty="0">
                <a:solidFill>
                  <a:srgbClr val="0070C0"/>
                </a:solidFill>
              </a:rPr>
              <a:t>(10, -10, 0)</a:t>
            </a:r>
          </a:p>
        </p:txBody>
      </p:sp>
      <p:sp>
        <p:nvSpPr>
          <p:cNvPr id="12" name="TextBox 11">
            <a:extLst>
              <a:ext uri="{FF2B5EF4-FFF2-40B4-BE49-F238E27FC236}">
                <a16:creationId xmlns:a16="http://schemas.microsoft.com/office/drawing/2014/main" id="{674295C9-FF03-993E-1AAD-34E950E97614}"/>
              </a:ext>
            </a:extLst>
          </p:cNvPr>
          <p:cNvSpPr txBox="1"/>
          <p:nvPr/>
        </p:nvSpPr>
        <p:spPr>
          <a:xfrm>
            <a:off x="-19066" y="3079170"/>
            <a:ext cx="708454" cy="200055"/>
          </a:xfrm>
          <a:prstGeom prst="rect">
            <a:avLst/>
          </a:prstGeom>
          <a:noFill/>
        </p:spPr>
        <p:txBody>
          <a:bodyPr wrap="square" rtlCol="0">
            <a:spAutoFit/>
          </a:bodyPr>
          <a:lstStyle/>
          <a:p>
            <a:r>
              <a:rPr lang="en-US" sz="700" b="1" dirty="0">
                <a:solidFill>
                  <a:srgbClr val="0070C0"/>
                </a:solidFill>
              </a:rPr>
              <a:t>(10, -10, 0)</a:t>
            </a:r>
          </a:p>
        </p:txBody>
      </p:sp>
      <p:sp>
        <p:nvSpPr>
          <p:cNvPr id="13" name="Oval 12">
            <a:extLst>
              <a:ext uri="{FF2B5EF4-FFF2-40B4-BE49-F238E27FC236}">
                <a16:creationId xmlns:a16="http://schemas.microsoft.com/office/drawing/2014/main" id="{3F514A25-D1D2-3767-DA6C-01734272F0AE}"/>
              </a:ext>
            </a:extLst>
          </p:cNvPr>
          <p:cNvSpPr/>
          <p:nvPr/>
        </p:nvSpPr>
        <p:spPr>
          <a:xfrm>
            <a:off x="180990" y="3322507"/>
            <a:ext cx="90616" cy="9061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054A1D-A334-61DA-2750-188AFFA40C4A}"/>
              </a:ext>
            </a:extLst>
          </p:cNvPr>
          <p:cNvSpPr/>
          <p:nvPr/>
        </p:nvSpPr>
        <p:spPr>
          <a:xfrm>
            <a:off x="4733844" y="312381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C6C7E1-3F3D-17CA-3B7E-FB2250EA43F9}"/>
              </a:ext>
            </a:extLst>
          </p:cNvPr>
          <p:cNvSpPr/>
          <p:nvPr/>
        </p:nvSpPr>
        <p:spPr>
          <a:xfrm>
            <a:off x="132769" y="326724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A1CF33-BC5E-BDC2-169A-17044403DEE8}"/>
              </a:ext>
            </a:extLst>
          </p:cNvPr>
          <p:cNvSpPr/>
          <p:nvPr/>
        </p:nvSpPr>
        <p:spPr>
          <a:xfrm>
            <a:off x="8454612" y="3241236"/>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D54879-A73A-C9C2-699C-9AE028A7B7B0}"/>
              </a:ext>
            </a:extLst>
          </p:cNvPr>
          <p:cNvSpPr/>
          <p:nvPr/>
        </p:nvSpPr>
        <p:spPr>
          <a:xfrm>
            <a:off x="4307449" y="3388639"/>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9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Performance</a:t>
            </a:r>
            <a:br>
              <a:rPr lang="en-US" sz="2400" dirty="0"/>
            </a:br>
            <a:endParaRPr lang="en-US" sz="2400" dirty="0"/>
          </a:p>
        </p:txBody>
      </p:sp>
      <p:sp>
        <p:nvSpPr>
          <p:cNvPr id="5" name="Text Placeholder 4">
            <a:extLst>
              <a:ext uri="{FF2B5EF4-FFF2-40B4-BE49-F238E27FC236}">
                <a16:creationId xmlns:a16="http://schemas.microsoft.com/office/drawing/2014/main" id="{898C57AF-BE5F-497E-B578-0A0EF5DC6F74}"/>
              </a:ext>
            </a:extLst>
          </p:cNvPr>
          <p:cNvSpPr>
            <a:spLocks noGrp="1"/>
          </p:cNvSpPr>
          <p:nvPr>
            <p:ph type="body" idx="1"/>
          </p:nvPr>
        </p:nvSpPr>
        <p:spPr>
          <a:xfrm>
            <a:off x="4769705" y="1048855"/>
            <a:ext cx="4085971" cy="3519920"/>
          </a:xfrm>
        </p:spPr>
        <p:txBody>
          <a:bodyPr/>
          <a:lstStyle/>
          <a:p>
            <a:pPr marL="139700" indent="0">
              <a:buNone/>
            </a:pPr>
            <a:r>
              <a:rPr lang="en-AU" b="1" dirty="0"/>
              <a:t>Observations</a:t>
            </a:r>
          </a:p>
          <a:p>
            <a:pPr marL="139700" indent="0">
              <a:buNone/>
            </a:pPr>
            <a:endParaRPr lang="en-AU" dirty="0"/>
          </a:p>
          <a:p>
            <a:r>
              <a:rPr lang="en-AU" dirty="0"/>
              <a:t>Positive, non-linear relationship between time and </a:t>
            </a:r>
            <a:r>
              <a:rPr lang="en-AU" dirty="0" err="1"/>
              <a:t>numIntervals</a:t>
            </a:r>
            <a:r>
              <a:rPr lang="en-AU" dirty="0"/>
              <a:t> </a:t>
            </a:r>
          </a:p>
          <a:p>
            <a:endParaRPr lang="en-AU" dirty="0"/>
          </a:p>
          <a:p>
            <a:r>
              <a:rPr lang="en-AU" dirty="0"/>
              <a:t>Noticeable ”step-ups” at n=40, n=100 and n=600 (Elaborated in Appendix C2)</a:t>
            </a:r>
          </a:p>
          <a:p>
            <a:endParaRPr lang="en-AU" dirty="0"/>
          </a:p>
          <a:p>
            <a:r>
              <a:rPr lang="en-AU" dirty="0"/>
              <a:t>“Step-ups” attributed to manual method of finding the max Runtime for the RMADER algorithm</a:t>
            </a:r>
          </a:p>
        </p:txBody>
      </p:sp>
      <p:pic>
        <p:nvPicPr>
          <p:cNvPr id="3" name="Picture 2">
            <a:extLst>
              <a:ext uri="{FF2B5EF4-FFF2-40B4-BE49-F238E27FC236}">
                <a16:creationId xmlns:a16="http://schemas.microsoft.com/office/drawing/2014/main" id="{37180D39-DCF4-B300-62AC-D83561EE75FD}"/>
              </a:ext>
            </a:extLst>
          </p:cNvPr>
          <p:cNvPicPr>
            <a:picLocks noChangeAspect="1"/>
          </p:cNvPicPr>
          <p:nvPr/>
        </p:nvPicPr>
        <p:blipFill>
          <a:blip r:embed="rId3"/>
          <a:stretch>
            <a:fillRect/>
          </a:stretch>
        </p:blipFill>
        <p:spPr>
          <a:xfrm>
            <a:off x="276326" y="1048855"/>
            <a:ext cx="4493379" cy="3575717"/>
          </a:xfrm>
          <a:prstGeom prst="rect">
            <a:avLst/>
          </a:prstGeom>
        </p:spPr>
      </p:pic>
    </p:spTree>
    <p:extLst>
      <p:ext uri="{BB962C8B-B14F-4D97-AF65-F5344CB8AC3E}">
        <p14:creationId xmlns:p14="http://schemas.microsoft.com/office/powerpoint/2010/main" val="27606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GCOPTER Performance</a:t>
            </a:r>
            <a:br>
              <a:rPr lang="en-US" sz="2400" dirty="0"/>
            </a:br>
            <a:endParaRPr lang="en-US" sz="2400" dirty="0"/>
          </a:p>
        </p:txBody>
      </p:sp>
      <p:pic>
        <p:nvPicPr>
          <p:cNvPr id="3" name="Picture 2">
            <a:extLst>
              <a:ext uri="{FF2B5EF4-FFF2-40B4-BE49-F238E27FC236}">
                <a16:creationId xmlns:a16="http://schemas.microsoft.com/office/drawing/2014/main" id="{2AC39E33-0913-952E-737C-C87A5CAD2903}"/>
              </a:ext>
            </a:extLst>
          </p:cNvPr>
          <p:cNvPicPr>
            <a:picLocks/>
          </p:cNvPicPr>
          <p:nvPr/>
        </p:nvPicPr>
        <p:blipFill>
          <a:blip r:embed="rId3"/>
          <a:stretch>
            <a:fillRect/>
          </a:stretch>
        </p:blipFill>
        <p:spPr>
          <a:xfrm>
            <a:off x="284008" y="1017725"/>
            <a:ext cx="4489200" cy="3574800"/>
          </a:xfrm>
          <a:prstGeom prst="rect">
            <a:avLst/>
          </a:prstGeom>
        </p:spPr>
      </p:pic>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Strong, Positive, Linear relationship between time and </a:t>
            </a:r>
            <a:r>
              <a:rPr lang="en-AU" dirty="0" err="1"/>
              <a:t>numIntervals</a:t>
            </a:r>
            <a:r>
              <a:rPr lang="en-AU" dirty="0"/>
              <a:t> </a:t>
            </a:r>
          </a:p>
          <a:p>
            <a:endParaRPr lang="en-AU" dirty="0"/>
          </a:p>
          <a:p>
            <a:r>
              <a:rPr lang="en-AU" dirty="0"/>
              <a:t>Pearson Correlation Coefficient = 0.993</a:t>
            </a:r>
          </a:p>
          <a:p>
            <a:pPr marL="139700" indent="0">
              <a:buNone/>
            </a:pPr>
            <a:endParaRPr lang="en-AU" dirty="0"/>
          </a:p>
        </p:txBody>
      </p:sp>
    </p:spTree>
    <p:extLst>
      <p:ext uri="{BB962C8B-B14F-4D97-AF65-F5344CB8AC3E}">
        <p14:creationId xmlns:p14="http://schemas.microsoft.com/office/powerpoint/2010/main" val="38661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E80A9-0A81-A8A1-41C9-8F8011E09F49}"/>
              </a:ext>
            </a:extLst>
          </p:cNvPr>
          <p:cNvPicPr>
            <a:picLocks noChangeAspect="1"/>
          </p:cNvPicPr>
          <p:nvPr/>
        </p:nvPicPr>
        <p:blipFill>
          <a:blip r:embed="rId3"/>
          <a:stretch>
            <a:fillRect/>
          </a:stretch>
        </p:blipFill>
        <p:spPr>
          <a:xfrm>
            <a:off x="284008" y="1017725"/>
            <a:ext cx="4485697" cy="3586981"/>
          </a:xfrm>
          <a:prstGeom prst="rect">
            <a:avLst/>
          </a:prstGeom>
        </p:spPr>
      </p:pic>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Comparison of Performance</a:t>
            </a:r>
          </a:p>
        </p:txBody>
      </p:sp>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GCOPTER shows a much larger rate of increase of time as </a:t>
            </a:r>
            <a:r>
              <a:rPr lang="en-AU" dirty="0" err="1"/>
              <a:t>numIntervals</a:t>
            </a:r>
            <a:r>
              <a:rPr lang="en-AU" dirty="0"/>
              <a:t> increases, compared to RMADER.</a:t>
            </a:r>
          </a:p>
          <a:p>
            <a:endParaRPr lang="en-AU" dirty="0"/>
          </a:p>
          <a:p>
            <a:r>
              <a:rPr lang="en-AU" dirty="0"/>
              <a:t>GCOPTER has better performance up till n = 200.</a:t>
            </a:r>
          </a:p>
          <a:p>
            <a:pPr marL="139700" indent="0">
              <a:buNone/>
            </a:pPr>
            <a:endParaRPr lang="en-AU" dirty="0"/>
          </a:p>
        </p:txBody>
      </p:sp>
    </p:spTree>
    <p:extLst>
      <p:ext uri="{BB962C8B-B14F-4D97-AF65-F5344CB8AC3E}">
        <p14:creationId xmlns:p14="http://schemas.microsoft.com/office/powerpoint/2010/main" val="116624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6DC-3F77-E178-714E-1B082E28BDE8}"/>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0BB9501E-1C43-78FF-C1C3-B406D7B9D1C5}"/>
              </a:ext>
            </a:extLst>
          </p:cNvPr>
          <p:cNvSpPr>
            <a:spLocks noGrp="1"/>
          </p:cNvSpPr>
          <p:nvPr>
            <p:ph type="body" idx="1"/>
          </p:nvPr>
        </p:nvSpPr>
        <p:spPr>
          <a:xfrm>
            <a:off x="3811234" y="1343251"/>
            <a:ext cx="4612766" cy="2456995"/>
          </a:xfrm>
        </p:spPr>
        <p:txBody>
          <a:bodyPr/>
          <a:lstStyle/>
          <a:p>
            <a:r>
              <a:rPr lang="en-US" dirty="0"/>
              <a:t>Year 2 student (Renaissance Engineering Programme, NTU)</a:t>
            </a:r>
          </a:p>
          <a:p>
            <a:endParaRPr lang="en-US" dirty="0"/>
          </a:p>
          <a:p>
            <a:r>
              <a:rPr lang="en-US" dirty="0" err="1"/>
              <a:t>Specialising</a:t>
            </a:r>
            <a:r>
              <a:rPr lang="en-US" dirty="0"/>
              <a:t> in Computer Engineering, keen interests in the FinTech space and drones!</a:t>
            </a:r>
          </a:p>
          <a:p>
            <a:endParaRPr lang="en-US" dirty="0"/>
          </a:p>
          <a:p>
            <a:r>
              <a:rPr lang="en-US" dirty="0"/>
              <a:t>Going to UC Berkeley for exchange this August, hoping to explore the world, and further my knowledge Computer Science related modules.</a:t>
            </a:r>
          </a:p>
          <a:p>
            <a:endParaRPr lang="en-US" dirty="0"/>
          </a:p>
        </p:txBody>
      </p:sp>
      <p:pic>
        <p:nvPicPr>
          <p:cNvPr id="4" name="Picture 3" descr="A picture containing outdoor, building, road, way&#10;&#10;Description automatically generated">
            <a:extLst>
              <a:ext uri="{FF2B5EF4-FFF2-40B4-BE49-F238E27FC236}">
                <a16:creationId xmlns:a16="http://schemas.microsoft.com/office/drawing/2014/main" id="{87C42949-1B07-975D-A46E-E9B2CB4F5D8A}"/>
              </a:ext>
            </a:extLst>
          </p:cNvPr>
          <p:cNvPicPr>
            <a:picLocks noChangeAspect="1"/>
          </p:cNvPicPr>
          <p:nvPr/>
        </p:nvPicPr>
        <p:blipFill>
          <a:blip r:embed="rId3"/>
          <a:stretch>
            <a:fillRect/>
          </a:stretch>
        </p:blipFill>
        <p:spPr>
          <a:xfrm>
            <a:off x="720000" y="1380078"/>
            <a:ext cx="2383343" cy="2383343"/>
          </a:xfrm>
          <a:prstGeom prst="ellipse">
            <a:avLst/>
          </a:prstGeom>
          <a:ln w="63500" cap="rnd">
            <a:solidFill>
              <a:srgbClr val="03316E"/>
            </a:solidFill>
          </a:ln>
          <a:effectLst>
            <a:glow>
              <a:schemeClr val="accent1"/>
            </a:glow>
            <a:reflection endPos="0" dist="50800" dir="5400000" sy="-100000" algn="bl" rotWithShape="0"/>
            <a:softEdge rad="0"/>
          </a:effectLst>
          <a:scene3d>
            <a:camera prst="orthographicFront"/>
            <a:lightRig rig="contrasting" dir="t">
              <a:rot lat="0" lon="0" rev="3000000"/>
            </a:lightRig>
          </a:scene3d>
          <a:sp3d contourW="7620">
            <a:bevelT w="95250" h="31750" prst="relaxedInset"/>
            <a:contourClr>
              <a:srgbClr val="333333"/>
            </a:contourClr>
          </a:sp3d>
        </p:spPr>
      </p:pic>
    </p:spTree>
    <p:extLst>
      <p:ext uri="{BB962C8B-B14F-4D97-AF65-F5344CB8AC3E}">
        <p14:creationId xmlns:p14="http://schemas.microsoft.com/office/powerpoint/2010/main" val="362107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(Spread)</a:t>
            </a:r>
            <a:br>
              <a:rPr lang="en-US" sz="2400" dirty="0"/>
            </a:br>
            <a:endParaRPr lang="en-US" sz="2400" dirty="0"/>
          </a:p>
        </p:txBody>
      </p:sp>
      <p:pic>
        <p:nvPicPr>
          <p:cNvPr id="8" name="Picture 7">
            <a:extLst>
              <a:ext uri="{FF2B5EF4-FFF2-40B4-BE49-F238E27FC236}">
                <a16:creationId xmlns:a16="http://schemas.microsoft.com/office/drawing/2014/main" id="{4EC9783E-7426-B564-188E-AC5F69612B45}"/>
              </a:ext>
            </a:extLst>
          </p:cNvPr>
          <p:cNvPicPr>
            <a:picLocks noChangeAspect="1"/>
          </p:cNvPicPr>
          <p:nvPr/>
        </p:nvPicPr>
        <p:blipFill>
          <a:blip r:embed="rId3"/>
          <a:stretch>
            <a:fillRect/>
          </a:stretch>
        </p:blipFill>
        <p:spPr>
          <a:xfrm>
            <a:off x="1278519" y="2800457"/>
            <a:ext cx="6586962" cy="1898018"/>
          </a:xfrm>
          <a:prstGeom prst="rect">
            <a:avLst/>
          </a:prstGeom>
        </p:spPr>
      </p:pic>
      <p:pic>
        <p:nvPicPr>
          <p:cNvPr id="9" name="Picture 8">
            <a:extLst>
              <a:ext uri="{FF2B5EF4-FFF2-40B4-BE49-F238E27FC236}">
                <a16:creationId xmlns:a16="http://schemas.microsoft.com/office/drawing/2014/main" id="{8EC2A84F-AE0B-4CF6-61F8-9D9448D7EA67}"/>
              </a:ext>
            </a:extLst>
          </p:cNvPr>
          <p:cNvPicPr>
            <a:picLocks noChangeAspect="1"/>
          </p:cNvPicPr>
          <p:nvPr/>
        </p:nvPicPr>
        <p:blipFill>
          <a:blip r:embed="rId4"/>
          <a:stretch>
            <a:fillRect/>
          </a:stretch>
        </p:blipFill>
        <p:spPr>
          <a:xfrm>
            <a:off x="1278519" y="902440"/>
            <a:ext cx="6586962" cy="1898017"/>
          </a:xfrm>
          <a:prstGeom prst="rect">
            <a:avLst/>
          </a:prstGeom>
        </p:spPr>
      </p:pic>
    </p:spTree>
    <p:extLst>
      <p:ext uri="{BB962C8B-B14F-4D97-AF65-F5344CB8AC3E}">
        <p14:creationId xmlns:p14="http://schemas.microsoft.com/office/powerpoint/2010/main" val="292643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(RSD)</a:t>
            </a:r>
            <a:br>
              <a:rPr lang="en-US" sz="2400" dirty="0"/>
            </a:br>
            <a:endParaRPr lang="en-US" sz="2400" dirty="0"/>
          </a:p>
        </p:txBody>
      </p:sp>
      <p:sp>
        <p:nvSpPr>
          <p:cNvPr id="3" name="Text Placeholder 2">
            <a:extLst>
              <a:ext uri="{FF2B5EF4-FFF2-40B4-BE49-F238E27FC236}">
                <a16:creationId xmlns:a16="http://schemas.microsoft.com/office/drawing/2014/main" id="{E5080ECD-7C6F-421E-9124-CE8E1ADED08B}"/>
              </a:ext>
            </a:extLst>
          </p:cNvPr>
          <p:cNvSpPr>
            <a:spLocks noGrp="1"/>
          </p:cNvSpPr>
          <p:nvPr>
            <p:ph type="body" idx="1"/>
          </p:nvPr>
        </p:nvSpPr>
        <p:spPr>
          <a:xfrm>
            <a:off x="363689" y="1008409"/>
            <a:ext cx="4223708" cy="372460"/>
          </a:xfrm>
        </p:spPr>
        <p:txBody>
          <a:bodyPr/>
          <a:lstStyle/>
          <a:p>
            <a:pPr marL="139700" indent="0" algn="ctr">
              <a:buNone/>
            </a:pPr>
            <a:r>
              <a:rPr lang="en-US" b="1" dirty="0"/>
              <a:t>RMADER </a:t>
            </a:r>
          </a:p>
        </p:txBody>
      </p:sp>
      <p:pic>
        <p:nvPicPr>
          <p:cNvPr id="7" name="Picture 6">
            <a:extLst>
              <a:ext uri="{FF2B5EF4-FFF2-40B4-BE49-F238E27FC236}">
                <a16:creationId xmlns:a16="http://schemas.microsoft.com/office/drawing/2014/main" id="{925CBE44-161E-7ADD-FE4D-10BA55BD02D9}"/>
              </a:ext>
            </a:extLst>
          </p:cNvPr>
          <p:cNvPicPr>
            <a:picLocks noChangeAspect="1"/>
          </p:cNvPicPr>
          <p:nvPr/>
        </p:nvPicPr>
        <p:blipFill>
          <a:blip r:embed="rId3"/>
          <a:stretch>
            <a:fillRect/>
          </a:stretch>
        </p:blipFill>
        <p:spPr>
          <a:xfrm>
            <a:off x="838947" y="1389432"/>
            <a:ext cx="3273192" cy="3037218"/>
          </a:xfrm>
          <a:prstGeom prst="rect">
            <a:avLst/>
          </a:prstGeom>
        </p:spPr>
      </p:pic>
      <p:pic>
        <p:nvPicPr>
          <p:cNvPr id="8" name="Picture 7">
            <a:extLst>
              <a:ext uri="{FF2B5EF4-FFF2-40B4-BE49-F238E27FC236}">
                <a16:creationId xmlns:a16="http://schemas.microsoft.com/office/drawing/2014/main" id="{C293A05F-E5CC-3FE2-3184-F6CA5E9AC864}"/>
              </a:ext>
            </a:extLst>
          </p:cNvPr>
          <p:cNvPicPr>
            <a:picLocks noChangeAspect="1"/>
          </p:cNvPicPr>
          <p:nvPr/>
        </p:nvPicPr>
        <p:blipFill>
          <a:blip r:embed="rId4"/>
          <a:stretch>
            <a:fillRect/>
          </a:stretch>
        </p:blipFill>
        <p:spPr>
          <a:xfrm>
            <a:off x="5031863" y="1389432"/>
            <a:ext cx="3273192" cy="3054476"/>
          </a:xfrm>
          <a:prstGeom prst="rect">
            <a:avLst/>
          </a:prstGeom>
        </p:spPr>
      </p:pic>
      <p:sp>
        <p:nvSpPr>
          <p:cNvPr id="9" name="Text Placeholder 2">
            <a:extLst>
              <a:ext uri="{FF2B5EF4-FFF2-40B4-BE49-F238E27FC236}">
                <a16:creationId xmlns:a16="http://schemas.microsoft.com/office/drawing/2014/main" id="{36E5A838-63C1-5A88-F5D4-239C982AF0F7}"/>
              </a:ext>
            </a:extLst>
          </p:cNvPr>
          <p:cNvSpPr txBox="1">
            <a:spLocks/>
          </p:cNvSpPr>
          <p:nvPr/>
        </p:nvSpPr>
        <p:spPr>
          <a:xfrm>
            <a:off x="4556603" y="1008409"/>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 </a:t>
            </a:r>
          </a:p>
        </p:txBody>
      </p:sp>
    </p:spTree>
    <p:extLst>
      <p:ext uri="{BB962C8B-B14F-4D97-AF65-F5344CB8AC3E}">
        <p14:creationId xmlns:p14="http://schemas.microsoft.com/office/powerpoint/2010/main" val="165831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RMADER (CPU)</a:t>
            </a:r>
          </a:p>
        </p:txBody>
      </p:sp>
      <p:sp>
        <p:nvSpPr>
          <p:cNvPr id="3" name="Text Placeholder 2">
            <a:extLst>
              <a:ext uri="{FF2B5EF4-FFF2-40B4-BE49-F238E27FC236}">
                <a16:creationId xmlns:a16="http://schemas.microsoft.com/office/drawing/2014/main" id="{954F0D87-40D3-C4B5-A04B-4BC811176CCF}"/>
              </a:ext>
            </a:extLst>
          </p:cNvPr>
          <p:cNvSpPr>
            <a:spLocks noGrp="1"/>
          </p:cNvSpPr>
          <p:nvPr>
            <p:ph type="body" idx="1"/>
          </p:nvPr>
        </p:nvSpPr>
        <p:spPr>
          <a:xfrm>
            <a:off x="5404022" y="1104975"/>
            <a:ext cx="3739978" cy="3463800"/>
          </a:xfrm>
        </p:spPr>
        <p:txBody>
          <a:bodyPr/>
          <a:lstStyle/>
          <a:p>
            <a:r>
              <a:rPr lang="en-US" dirty="0"/>
              <a:t>Use an infinite while loop in a bash terminal to consume CPU resources</a:t>
            </a:r>
          </a:p>
          <a:p>
            <a:endParaRPr lang="en-US" dirty="0"/>
          </a:p>
          <a:p>
            <a:r>
              <a:rPr lang="en-US" dirty="0"/>
              <a:t>Gradient = -1.015</a:t>
            </a:r>
          </a:p>
        </p:txBody>
      </p:sp>
      <p:pic>
        <p:nvPicPr>
          <p:cNvPr id="7" name="Picture 6">
            <a:extLst>
              <a:ext uri="{FF2B5EF4-FFF2-40B4-BE49-F238E27FC236}">
                <a16:creationId xmlns:a16="http://schemas.microsoft.com/office/drawing/2014/main" id="{B050F46D-7FAF-18EE-7E59-227CFB011A9E}"/>
              </a:ext>
            </a:extLst>
          </p:cNvPr>
          <p:cNvPicPr>
            <a:picLocks noChangeAspect="1"/>
          </p:cNvPicPr>
          <p:nvPr/>
        </p:nvPicPr>
        <p:blipFill>
          <a:blip r:embed="rId3"/>
          <a:stretch>
            <a:fillRect/>
          </a:stretch>
        </p:blipFill>
        <p:spPr>
          <a:xfrm>
            <a:off x="607857" y="1104975"/>
            <a:ext cx="4583842" cy="3657216"/>
          </a:xfrm>
          <a:prstGeom prst="rect">
            <a:avLst/>
          </a:prstGeom>
        </p:spPr>
      </p:pic>
    </p:spTree>
    <p:extLst>
      <p:ext uri="{BB962C8B-B14F-4D97-AF65-F5344CB8AC3E}">
        <p14:creationId xmlns:p14="http://schemas.microsoft.com/office/powerpoint/2010/main" val="83113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GCOPTER (CPU)</a:t>
            </a:r>
          </a:p>
        </p:txBody>
      </p:sp>
      <p:pic>
        <p:nvPicPr>
          <p:cNvPr id="6" name="Picture 5">
            <a:extLst>
              <a:ext uri="{FF2B5EF4-FFF2-40B4-BE49-F238E27FC236}">
                <a16:creationId xmlns:a16="http://schemas.microsoft.com/office/drawing/2014/main" id="{17BDFEB8-D0A3-0A84-869E-0C8709DB00FB}"/>
              </a:ext>
            </a:extLst>
          </p:cNvPr>
          <p:cNvPicPr>
            <a:picLocks noChangeAspect="1"/>
          </p:cNvPicPr>
          <p:nvPr/>
        </p:nvPicPr>
        <p:blipFill>
          <a:blip r:embed="rId3"/>
          <a:stretch>
            <a:fillRect/>
          </a:stretch>
        </p:blipFill>
        <p:spPr>
          <a:xfrm>
            <a:off x="413068" y="1191905"/>
            <a:ext cx="4158932" cy="3282426"/>
          </a:xfrm>
          <a:prstGeom prst="rect">
            <a:avLst/>
          </a:prstGeom>
        </p:spPr>
      </p:pic>
      <p:sp>
        <p:nvSpPr>
          <p:cNvPr id="8" name="Text Placeholder 7">
            <a:extLst>
              <a:ext uri="{FF2B5EF4-FFF2-40B4-BE49-F238E27FC236}">
                <a16:creationId xmlns:a16="http://schemas.microsoft.com/office/drawing/2014/main" id="{C845EA93-D0A4-6F2C-38D8-23C0A51A1A93}"/>
              </a:ext>
            </a:extLst>
          </p:cNvPr>
          <p:cNvSpPr>
            <a:spLocks noGrp="1"/>
          </p:cNvSpPr>
          <p:nvPr>
            <p:ph type="body" idx="1"/>
          </p:nvPr>
        </p:nvSpPr>
        <p:spPr>
          <a:xfrm>
            <a:off x="4723040" y="1101218"/>
            <a:ext cx="4158932" cy="3463800"/>
          </a:xfrm>
        </p:spPr>
        <p:txBody>
          <a:bodyPr/>
          <a:lstStyle/>
          <a:p>
            <a:r>
              <a:rPr lang="en-US" dirty="0"/>
              <a:t>Unsuitable direct comparison due to GCOPTER performance being measured in time, while RMADER performance being measured in success rate.</a:t>
            </a:r>
          </a:p>
          <a:p>
            <a:endParaRPr lang="en-US" dirty="0"/>
          </a:p>
          <a:p>
            <a:r>
              <a:rPr lang="en-US" dirty="0"/>
              <a:t>Idea: Find a suitable (not necessarily entirely accurate) of Time to success rate.</a:t>
            </a:r>
          </a:p>
          <a:p>
            <a:endParaRPr lang="en-US" dirty="0"/>
          </a:p>
          <a:p>
            <a:r>
              <a:rPr lang="en-US" dirty="0"/>
              <a:t>Utilize relationship: time inversely proportional to success rate</a:t>
            </a:r>
          </a:p>
          <a:p>
            <a:endParaRPr lang="en-US" dirty="0"/>
          </a:p>
          <a:p>
            <a:r>
              <a:rPr lang="en-US" dirty="0"/>
              <a:t>Scale up the graph to the same scale as RMADER</a:t>
            </a:r>
          </a:p>
        </p:txBody>
      </p:sp>
    </p:spTree>
    <p:extLst>
      <p:ext uri="{BB962C8B-B14F-4D97-AF65-F5344CB8AC3E}">
        <p14:creationId xmlns:p14="http://schemas.microsoft.com/office/powerpoint/2010/main" val="36552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3"/>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pic>
        <p:nvPicPr>
          <p:cNvPr id="6" name="Picture 5">
            <a:extLst>
              <a:ext uri="{FF2B5EF4-FFF2-40B4-BE49-F238E27FC236}">
                <a16:creationId xmlns:a16="http://schemas.microsoft.com/office/drawing/2014/main" id="{D28C6019-ADA0-84E1-12AF-E53677055FE8}"/>
              </a:ext>
            </a:extLst>
          </p:cNvPr>
          <p:cNvPicPr>
            <a:picLocks noChangeAspect="1"/>
          </p:cNvPicPr>
          <p:nvPr/>
        </p:nvPicPr>
        <p:blipFill>
          <a:blip r:embed="rId4"/>
          <a:stretch>
            <a:fillRect/>
          </a:stretch>
        </p:blipFill>
        <p:spPr>
          <a:xfrm>
            <a:off x="407108" y="1017725"/>
            <a:ext cx="4114093" cy="3282425"/>
          </a:xfrm>
          <a:prstGeom prst="rect">
            <a:avLst/>
          </a:prstGeom>
        </p:spPr>
      </p:pic>
    </p:spTree>
    <p:extLst>
      <p:ext uri="{BB962C8B-B14F-4D97-AF65-F5344CB8AC3E}">
        <p14:creationId xmlns:p14="http://schemas.microsoft.com/office/powerpoint/2010/main" val="55987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
        <p:nvSpPr>
          <p:cNvPr id="6" name="Rectangle 5">
            <a:extLst>
              <a:ext uri="{FF2B5EF4-FFF2-40B4-BE49-F238E27FC236}">
                <a16:creationId xmlns:a16="http://schemas.microsoft.com/office/drawing/2014/main" id="{2C624ABC-3B30-9E99-65FA-F5D875827D76}"/>
              </a:ext>
            </a:extLst>
          </p:cNvPr>
          <p:cNvSpPr/>
          <p:nvPr/>
        </p:nvSpPr>
        <p:spPr>
          <a:xfrm>
            <a:off x="0" y="0"/>
            <a:ext cx="9144000" cy="5143500"/>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2E7B06-92BE-70A1-80B5-132B03C17C78}"/>
              </a:ext>
            </a:extLst>
          </p:cNvPr>
          <p:cNvSpPr/>
          <p:nvPr/>
        </p:nvSpPr>
        <p:spPr>
          <a:xfrm>
            <a:off x="0" y="1590425"/>
            <a:ext cx="9144000" cy="2020183"/>
          </a:xfrm>
          <a:prstGeom prst="rect">
            <a:avLst/>
          </a:prstGeom>
          <a:solidFill>
            <a:srgbClr val="03316E"/>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solidFill>
                <a:latin typeface="Montserrat" pitchFamily="2" charset="77"/>
              </a:rPr>
              <a:t>RMADER is more prone to failure when computational resources</a:t>
            </a:r>
          </a:p>
          <a:p>
            <a:pPr algn="ctr">
              <a:lnSpc>
                <a:spcPct val="200000"/>
              </a:lnSpc>
            </a:pPr>
            <a:r>
              <a:rPr lang="en-US" sz="1800" dirty="0">
                <a:solidFill>
                  <a:schemeClr val="accent6"/>
                </a:solidFill>
                <a:latin typeface="Montserrat" pitchFamily="2" charset="77"/>
              </a:rPr>
              <a:t>are low as compared to GCOPTER.</a:t>
            </a:r>
          </a:p>
        </p:txBody>
      </p:sp>
    </p:spTree>
    <p:extLst>
      <p:ext uri="{BB962C8B-B14F-4D97-AF65-F5344CB8AC3E}">
        <p14:creationId xmlns:p14="http://schemas.microsoft.com/office/powerpoint/2010/main" val="30280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Tree>
    <p:extLst>
      <p:ext uri="{BB962C8B-B14F-4D97-AF65-F5344CB8AC3E}">
        <p14:creationId xmlns:p14="http://schemas.microsoft.com/office/powerpoint/2010/main" val="145783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
        <p:nvSpPr>
          <p:cNvPr id="9" name="Rounded Rectangle 5">
            <a:extLst>
              <a:ext uri="{FF2B5EF4-FFF2-40B4-BE49-F238E27FC236}">
                <a16:creationId xmlns:a16="http://schemas.microsoft.com/office/drawing/2014/main" id="{933C32A2-5D68-8ED5-008A-845148B83D87}"/>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Both RMADER and GCOPTER’s performance decayed as the percentage of CPU Available Resources decreases.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GCOPTER’s performance decayed at a much slower rate as compared to RMADER.</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With limited CPU resources, GCOPTER seems to be more robust to failure.</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C7EC28C8-670E-BEDD-5CDA-73DDFD5F0328}"/>
              </a:ext>
            </a:extLst>
          </p:cNvPr>
          <p:cNvSpPr/>
          <p:nvPr/>
        </p:nvSpPr>
        <p:spPr>
          <a:xfrm>
            <a:off x="4979891" y="1307969"/>
            <a:ext cx="3388242" cy="307777"/>
          </a:xfrm>
          <a:prstGeom prst="rect">
            <a:avLst/>
          </a:prstGeom>
        </p:spPr>
        <p:txBody>
          <a:bodyPr wrap="square">
            <a:spAutoFit/>
          </a:bodyPr>
          <a:lstStyle/>
          <a:p>
            <a:pPr marL="139700" indent="0" algn="ctr">
              <a:buNone/>
            </a:pPr>
            <a:r>
              <a:rPr lang="en-US" b="1" i="1" dirty="0">
                <a:solidFill>
                  <a:srgbClr val="03316E"/>
                </a:solidFill>
              </a:rPr>
              <a:t>CPU Available Resources</a:t>
            </a:r>
          </a:p>
        </p:txBody>
      </p:sp>
    </p:spTree>
    <p:extLst>
      <p:ext uri="{BB962C8B-B14F-4D97-AF65-F5344CB8AC3E}">
        <p14:creationId xmlns:p14="http://schemas.microsoft.com/office/powerpoint/2010/main" val="373366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graphicFrame>
        <p:nvGraphicFramePr>
          <p:cNvPr id="6" name="Table 5">
            <a:extLst>
              <a:ext uri="{FF2B5EF4-FFF2-40B4-BE49-F238E27FC236}">
                <a16:creationId xmlns:a16="http://schemas.microsoft.com/office/drawing/2014/main" id="{ED7AC409-5BBC-4470-8C11-49497015306B}"/>
              </a:ext>
            </a:extLst>
          </p:cNvPr>
          <p:cNvGraphicFramePr>
            <a:graphicFrameLocks noGrp="1"/>
          </p:cNvGraphicFramePr>
          <p:nvPr>
            <p:extLst>
              <p:ext uri="{D42A27DB-BD31-4B8C-83A1-F6EECF244321}">
                <p14:modId xmlns:p14="http://schemas.microsoft.com/office/powerpoint/2010/main" val="3629803802"/>
              </p:ext>
            </p:extLst>
          </p:nvPr>
        </p:nvGraphicFramePr>
        <p:xfrm>
          <a:off x="720000" y="1426341"/>
          <a:ext cx="7704000" cy="2862124"/>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518449">
                <a:tc>
                  <a:txBody>
                    <a:bodyPr/>
                    <a:lstStyle/>
                    <a:p>
                      <a:pPr algn="ctr"/>
                      <a:r>
                        <a:rPr lang="en-US" dirty="0">
                          <a:solidFill>
                            <a:srgbClr val="03316E"/>
                          </a:solidFill>
                        </a:rPr>
                        <a:t>Shortcomings of current work</a:t>
                      </a:r>
                      <a:endParaRPr lang="en-AU" b="1" i="1" dirty="0">
                        <a:solidFill>
                          <a:srgbClr val="03316E"/>
                        </a:solidFill>
                        <a:latin typeface="Montserrat" panose="020B0604020202020204" charset="0"/>
                      </a:endParaRPr>
                    </a:p>
                  </a:txBody>
                  <a:tcPr anchor="ctr"/>
                </a:tc>
                <a:tc>
                  <a:txBody>
                    <a:bodyPr/>
                    <a:lstStyle/>
                    <a:p>
                      <a:pPr algn="ctr"/>
                      <a:r>
                        <a:rPr lang="en-US" dirty="0">
                          <a:solidFill>
                            <a:srgbClr val="03316E"/>
                          </a:solidFill>
                        </a:rPr>
                        <a:t>Recommendations</a:t>
                      </a:r>
                      <a:endParaRPr lang="en-AU" b="1" i="1"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022695">
                <a:tc>
                  <a:txBody>
                    <a:bodyPr/>
                    <a:lstStyle/>
                    <a:p>
                      <a:pPr marL="285750" indent="-285750">
                        <a:buFont typeface="Arial" panose="020B0604020202020204" pitchFamily="34" charset="0"/>
                        <a:buChar char="•"/>
                      </a:pPr>
                      <a:r>
                        <a:rPr lang="en-US" dirty="0">
                          <a:solidFill>
                            <a:srgbClr val="03316E"/>
                          </a:solidFill>
                        </a:rPr>
                        <a:t>RMADER had to be manually tuned to find the runtime which would allow for complete path generation.</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Edit the internal code within the </a:t>
                      </a:r>
                      <a:r>
                        <a:rPr lang="en-US" dirty="0" err="1">
                          <a:solidFill>
                            <a:srgbClr val="03316E"/>
                          </a:solidFill>
                        </a:rPr>
                        <a:t>nlopt</a:t>
                      </a:r>
                      <a:r>
                        <a:rPr lang="en-US" dirty="0">
                          <a:solidFill>
                            <a:srgbClr val="03316E"/>
                          </a:solidFill>
                        </a:rPr>
                        <a:t>-solver to exit the code only when the destination is found (</a:t>
                      </a:r>
                      <a:r>
                        <a:rPr lang="en-US" dirty="0" err="1">
                          <a:solidFill>
                            <a:srgbClr val="03316E"/>
                          </a:solidFill>
                        </a:rPr>
                        <a:t>ie</a:t>
                      </a:r>
                      <a:r>
                        <a:rPr lang="en-US" dirty="0">
                          <a:solidFill>
                            <a:srgbClr val="03316E"/>
                          </a:solidFill>
                        </a:rPr>
                        <a:t> no timeout).</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320980">
                <a:tc>
                  <a:txBody>
                    <a:bodyPr/>
                    <a:lstStyle/>
                    <a:p>
                      <a:pPr marL="285750" indent="-285750">
                        <a:buFont typeface="Arial" panose="020B0604020202020204" pitchFamily="34" charset="0"/>
                        <a:buChar char="•"/>
                      </a:pPr>
                      <a:r>
                        <a:rPr lang="en-US" dirty="0">
                          <a:solidFill>
                            <a:srgbClr val="03316E"/>
                          </a:solidFill>
                        </a:rPr>
                        <a:t>CPU Resources could not be precisely tuned. Only managed to approximately increase/decrease CPU usage by running an infinite bash script.</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Emulate the algorithms on a machine where CPU resources can be precisely tuned.</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211682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sp>
        <p:nvSpPr>
          <p:cNvPr id="8" name="Rounded Rectangle 5">
            <a:extLst>
              <a:ext uri="{FF2B5EF4-FFF2-40B4-BE49-F238E27FC236}">
                <a16:creationId xmlns:a16="http://schemas.microsoft.com/office/drawing/2014/main" id="{5B9C5421-4C52-42F0-B526-FC1F4B7B9FA5}"/>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start / end points.</a:t>
            </a:r>
          </a:p>
          <a:p>
            <a:pPr marL="139700">
              <a:lnSpc>
                <a:spcPct val="114000"/>
              </a:lnSpc>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maps. </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Inclusion of dynamic obstacles.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Using a machine learning model to determine the best level of discretization for a given distance.</a:t>
            </a:r>
            <a:endParaRPr lang="en-US" sz="1400" i="1" dirty="0">
              <a:solidFill>
                <a:srgbClr val="03316E"/>
              </a:solidFill>
              <a:latin typeface="Montserrat" pitchFamily="2" charset="77"/>
            </a:endParaRPr>
          </a:p>
        </p:txBody>
      </p:sp>
      <p:sp>
        <p:nvSpPr>
          <p:cNvPr id="3" name="Rectangle 2">
            <a:extLst>
              <a:ext uri="{FF2B5EF4-FFF2-40B4-BE49-F238E27FC236}">
                <a16:creationId xmlns:a16="http://schemas.microsoft.com/office/drawing/2014/main" id="{4867A856-6483-4905-8DD4-66AF1CFC2DFC}"/>
              </a:ext>
            </a:extLst>
          </p:cNvPr>
          <p:cNvSpPr/>
          <p:nvPr/>
        </p:nvSpPr>
        <p:spPr>
          <a:xfrm>
            <a:off x="852221" y="1307969"/>
            <a:ext cx="3388242" cy="738664"/>
          </a:xfrm>
          <a:prstGeom prst="rect">
            <a:avLst/>
          </a:prstGeom>
        </p:spPr>
        <p:txBody>
          <a:bodyPr wrap="square">
            <a:spAutoFit/>
          </a:bodyPr>
          <a:lstStyle/>
          <a:p>
            <a:pPr marL="139700" indent="0" algn="ctr">
              <a:buNone/>
            </a:pPr>
            <a:r>
              <a:rPr lang="en-US" b="1" i="1" dirty="0">
                <a:solidFill>
                  <a:srgbClr val="03316E"/>
                </a:solidFill>
              </a:rPr>
              <a:t>To determine the ideal level of discretization for optimal performance of the algorithms</a:t>
            </a:r>
          </a:p>
        </p:txBody>
      </p:sp>
      <p:sp>
        <p:nvSpPr>
          <p:cNvPr id="9" name="Rounded Rectangle 5">
            <a:extLst>
              <a:ext uri="{FF2B5EF4-FFF2-40B4-BE49-F238E27FC236}">
                <a16:creationId xmlns:a16="http://schemas.microsoft.com/office/drawing/2014/main" id="{70878064-167A-4BF4-B9BD-FB92BBD39BB2}"/>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EGO-Planner-v2 (Swarm of micro flying robots in the wild)</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RMADER was benchmarked against EGO-Swarm, with promising results. EGO-Planner-v2 is the upgraded swarm planner by ZJU-FAST-Lab.</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A2090DD4-A9B0-4107-ABBF-B8D29FCA0355}"/>
              </a:ext>
            </a:extLst>
          </p:cNvPr>
          <p:cNvSpPr/>
          <p:nvPr/>
        </p:nvSpPr>
        <p:spPr>
          <a:xfrm>
            <a:off x="4979891" y="1307969"/>
            <a:ext cx="3388242" cy="738664"/>
          </a:xfrm>
          <a:prstGeom prst="rect">
            <a:avLst/>
          </a:prstGeom>
        </p:spPr>
        <p:txBody>
          <a:bodyPr wrap="square">
            <a:spAutoFit/>
          </a:bodyPr>
          <a:lstStyle/>
          <a:p>
            <a:pPr marL="139700" indent="0" algn="ctr">
              <a:buNone/>
            </a:pPr>
            <a:r>
              <a:rPr lang="en-US" b="1" i="1" dirty="0">
                <a:solidFill>
                  <a:srgbClr val="03316E"/>
                </a:solidFill>
              </a:rPr>
              <a:t>To do a comparison of RMADER with the swarm implementation of GCOPTER</a:t>
            </a:r>
          </a:p>
        </p:txBody>
      </p:sp>
    </p:spTree>
    <p:extLst>
      <p:ext uri="{BB962C8B-B14F-4D97-AF65-F5344CB8AC3E}">
        <p14:creationId xmlns:p14="http://schemas.microsoft.com/office/powerpoint/2010/main" val="258428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3"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4"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spTree>
    <p:extLst>
      <p:ext uri="{BB962C8B-B14F-4D97-AF65-F5344CB8AC3E}">
        <p14:creationId xmlns:p14="http://schemas.microsoft.com/office/powerpoint/2010/main" val="161235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Challenges</a:t>
            </a:r>
          </a:p>
        </p:txBody>
      </p:sp>
      <p:graphicFrame>
        <p:nvGraphicFramePr>
          <p:cNvPr id="11" name="Table 10">
            <a:extLst>
              <a:ext uri="{FF2B5EF4-FFF2-40B4-BE49-F238E27FC236}">
                <a16:creationId xmlns:a16="http://schemas.microsoft.com/office/drawing/2014/main" id="{BA48B30B-0C83-4ABA-A3AA-F5AB3A31A09C}"/>
              </a:ext>
            </a:extLst>
          </p:cNvPr>
          <p:cNvGraphicFramePr>
            <a:graphicFrameLocks noGrp="1"/>
          </p:cNvGraphicFramePr>
          <p:nvPr>
            <p:extLst>
              <p:ext uri="{D42A27DB-BD31-4B8C-83A1-F6EECF244321}">
                <p14:modId xmlns:p14="http://schemas.microsoft.com/office/powerpoint/2010/main" val="2979866136"/>
              </p:ext>
            </p:extLst>
          </p:nvPr>
        </p:nvGraphicFramePr>
        <p:xfrm>
          <a:off x="720000" y="1086099"/>
          <a:ext cx="7704000" cy="3358310"/>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608329">
                <a:tc>
                  <a:txBody>
                    <a:bodyPr/>
                    <a:lstStyle/>
                    <a:p>
                      <a:pPr algn="ctr"/>
                      <a:r>
                        <a:rPr lang="en-US" dirty="0">
                          <a:solidFill>
                            <a:srgbClr val="03316E"/>
                          </a:solidFill>
                          <a:latin typeface="Montserrat" panose="020B0604020202020204" charset="0"/>
                        </a:rPr>
                        <a:t>Challenge</a:t>
                      </a:r>
                      <a:endParaRPr lang="en-AU" b="1" i="1" dirty="0">
                        <a:solidFill>
                          <a:srgbClr val="03316E"/>
                        </a:solidFill>
                        <a:latin typeface="Montserrat" panose="020B0604020202020204" charset="0"/>
                      </a:endParaRPr>
                    </a:p>
                  </a:txBody>
                  <a:tcPr anchor="ctr"/>
                </a:tc>
                <a:tc>
                  <a:txBody>
                    <a:bodyPr/>
                    <a:lstStyle/>
                    <a:p>
                      <a:pPr algn="ctr"/>
                      <a:r>
                        <a:rPr lang="en-US" b="1" i="0" dirty="0">
                          <a:solidFill>
                            <a:srgbClr val="03316E"/>
                          </a:solidFill>
                          <a:latin typeface="Montserrat" panose="020B0604020202020204" charset="0"/>
                        </a:rPr>
                        <a:t>How they were overcome</a:t>
                      </a:r>
                      <a:endParaRPr lang="en-AU" b="1" i="0"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199992">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Difficult to quantify the minimum time to generate a complete path in RMADER due to random environment factors and timeout issue.</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Run the RMADER algorithm over 50 simulations and determine the success rate.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549989">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Trying to understand the complex mathematics and code behind the GCOPTER and RMADER algorithms.</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Referring to modules online on optimization and control to gain insight into the different optimization strategies and path planning methods.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330472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Reflections</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Interesting and fun project to work on</a:t>
            </a:r>
          </a:p>
          <a:p>
            <a:pPr>
              <a:lnSpc>
                <a:spcPct val="150000"/>
              </a:lnSpc>
            </a:pPr>
            <a:r>
              <a:rPr lang="en-US" dirty="0"/>
              <a:t>Researching on novel technology with sparse documentation and minimal support from the online community meant that understanding fundamentals became very important. </a:t>
            </a:r>
          </a:p>
          <a:p>
            <a:pPr>
              <a:lnSpc>
                <a:spcPct val="150000"/>
              </a:lnSpc>
            </a:pPr>
            <a:r>
              <a:rPr lang="en-US" dirty="0"/>
              <a:t>Learned how to break tasks up into more bite-sized and manageable pieces.</a:t>
            </a:r>
          </a:p>
        </p:txBody>
      </p:sp>
    </p:spTree>
    <p:extLst>
      <p:ext uri="{BB962C8B-B14F-4D97-AF65-F5344CB8AC3E}">
        <p14:creationId xmlns:p14="http://schemas.microsoft.com/office/powerpoint/2010/main" val="4069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a:xfrm>
            <a:off x="720000" y="1566788"/>
            <a:ext cx="7704000" cy="572700"/>
          </a:xfrm>
        </p:spPr>
        <p:txBody>
          <a:bodyPr/>
          <a:lstStyle/>
          <a:p>
            <a:pPr algn="ctr"/>
            <a:r>
              <a:rPr lang="en-US" sz="3600" dirty="0"/>
              <a:t>Thank you!</a:t>
            </a:r>
            <a:br>
              <a:rPr lang="en-US" sz="3600" dirty="0"/>
            </a:br>
            <a:br>
              <a:rPr lang="en-US" sz="3600" dirty="0"/>
            </a:br>
            <a:r>
              <a:rPr lang="en-US" sz="3600" dirty="0"/>
              <a:t>Questions?</a:t>
            </a:r>
          </a:p>
        </p:txBody>
      </p:sp>
    </p:spTree>
    <p:extLst>
      <p:ext uri="{BB962C8B-B14F-4D97-AF65-F5344CB8AC3E}">
        <p14:creationId xmlns:p14="http://schemas.microsoft.com/office/powerpoint/2010/main" val="220414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Appendix A</a:t>
            </a:r>
          </a:p>
        </p:txBody>
      </p:sp>
      <p:pic>
        <p:nvPicPr>
          <p:cNvPr id="2" name="Picture 1">
            <a:extLst>
              <a:ext uri="{FF2B5EF4-FFF2-40B4-BE49-F238E27FC236}">
                <a16:creationId xmlns:a16="http://schemas.microsoft.com/office/drawing/2014/main" id="{FBAADB51-3759-86C9-8D93-36C9B49303B1}"/>
              </a:ext>
            </a:extLst>
          </p:cNvPr>
          <p:cNvPicPr>
            <a:picLocks noChangeAspect="1"/>
          </p:cNvPicPr>
          <p:nvPr/>
        </p:nvPicPr>
        <p:blipFill>
          <a:blip r:embed="rId2"/>
          <a:stretch>
            <a:fillRect/>
          </a:stretch>
        </p:blipFill>
        <p:spPr>
          <a:xfrm>
            <a:off x="793425" y="1206988"/>
            <a:ext cx="6302352" cy="3637128"/>
          </a:xfrm>
          <a:prstGeom prst="rect">
            <a:avLst/>
          </a:prstGeom>
        </p:spPr>
      </p:pic>
      <p:sp>
        <p:nvSpPr>
          <p:cNvPr id="5" name="TextBox 4">
            <a:extLst>
              <a:ext uri="{FF2B5EF4-FFF2-40B4-BE49-F238E27FC236}">
                <a16:creationId xmlns:a16="http://schemas.microsoft.com/office/drawing/2014/main" id="{B3E3776A-C17A-B3EF-701E-5FFDEA1961E9}"/>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benchmark against other path planning algorithms</a:t>
            </a:r>
          </a:p>
        </p:txBody>
      </p:sp>
    </p:spTree>
    <p:extLst>
      <p:ext uri="{BB962C8B-B14F-4D97-AF65-F5344CB8AC3E}">
        <p14:creationId xmlns:p14="http://schemas.microsoft.com/office/powerpoint/2010/main" val="136219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51CC16-D3E4-057B-61EE-1DE2691AEAED}"/>
              </a:ext>
            </a:extLst>
          </p:cNvPr>
          <p:cNvPicPr>
            <a:picLocks noChangeAspect="1"/>
          </p:cNvPicPr>
          <p:nvPr/>
        </p:nvPicPr>
        <p:blipFill>
          <a:blip r:embed="rId2"/>
          <a:stretch>
            <a:fillRect/>
          </a:stretch>
        </p:blipFill>
        <p:spPr>
          <a:xfrm>
            <a:off x="145740" y="1160990"/>
            <a:ext cx="5444738" cy="1626350"/>
          </a:xfrm>
          <a:prstGeom prst="rect">
            <a:avLst/>
          </a:prstGeom>
        </p:spPr>
      </p:pic>
      <p:pic>
        <p:nvPicPr>
          <p:cNvPr id="7" name="Picture 6">
            <a:extLst>
              <a:ext uri="{FF2B5EF4-FFF2-40B4-BE49-F238E27FC236}">
                <a16:creationId xmlns:a16="http://schemas.microsoft.com/office/drawing/2014/main" id="{FFE5570F-20E6-9D74-10A1-1EE232BA2785}"/>
              </a:ext>
            </a:extLst>
          </p:cNvPr>
          <p:cNvPicPr>
            <a:picLocks noChangeAspect="1"/>
          </p:cNvPicPr>
          <p:nvPr/>
        </p:nvPicPr>
        <p:blipFill>
          <a:blip r:embed="rId3"/>
          <a:stretch>
            <a:fillRect/>
          </a:stretch>
        </p:blipFill>
        <p:spPr>
          <a:xfrm>
            <a:off x="5590478" y="1160990"/>
            <a:ext cx="3477729" cy="1626350"/>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4"/>
          <a:stretch>
            <a:fillRect/>
          </a:stretch>
        </p:blipFill>
        <p:spPr>
          <a:xfrm>
            <a:off x="150597" y="2787340"/>
            <a:ext cx="395881" cy="1526970"/>
          </a:xfrm>
          <a:prstGeom prst="rect">
            <a:avLst/>
          </a:prstGeom>
        </p:spPr>
      </p:pic>
      <p:pic>
        <p:nvPicPr>
          <p:cNvPr id="10" name="Picture 9">
            <a:extLst>
              <a:ext uri="{FF2B5EF4-FFF2-40B4-BE49-F238E27FC236}">
                <a16:creationId xmlns:a16="http://schemas.microsoft.com/office/drawing/2014/main" id="{E21D23B9-D38D-8CD3-57C4-5771CD8BD947}"/>
              </a:ext>
            </a:extLst>
          </p:cNvPr>
          <p:cNvPicPr>
            <a:picLocks noChangeAspect="1"/>
          </p:cNvPicPr>
          <p:nvPr/>
        </p:nvPicPr>
        <p:blipFill>
          <a:blip r:embed="rId5"/>
          <a:stretch>
            <a:fillRect/>
          </a:stretch>
        </p:blipFill>
        <p:spPr>
          <a:xfrm>
            <a:off x="533338" y="2787340"/>
            <a:ext cx="876594" cy="1526970"/>
          </a:xfrm>
          <a:prstGeom prst="rect">
            <a:avLst/>
          </a:prstGeom>
        </p:spPr>
      </p:pic>
      <p:pic>
        <p:nvPicPr>
          <p:cNvPr id="11" name="Picture 10">
            <a:extLst>
              <a:ext uri="{FF2B5EF4-FFF2-40B4-BE49-F238E27FC236}">
                <a16:creationId xmlns:a16="http://schemas.microsoft.com/office/drawing/2014/main" id="{93F64292-C5C4-7A89-D5E6-0516831F69DB}"/>
              </a:ext>
            </a:extLst>
          </p:cNvPr>
          <p:cNvPicPr>
            <a:picLocks noChangeAspect="1"/>
          </p:cNvPicPr>
          <p:nvPr/>
        </p:nvPicPr>
        <p:blipFill>
          <a:blip r:embed="rId6"/>
          <a:stretch>
            <a:fillRect/>
          </a:stretch>
        </p:blipFill>
        <p:spPr>
          <a:xfrm>
            <a:off x="1409932" y="2787340"/>
            <a:ext cx="4180546" cy="1526970"/>
          </a:xfrm>
          <a:prstGeom prst="rect">
            <a:avLst/>
          </a:prstGeom>
        </p:spPr>
      </p:pic>
      <p:pic>
        <p:nvPicPr>
          <p:cNvPr id="12" name="Picture 11">
            <a:extLst>
              <a:ext uri="{FF2B5EF4-FFF2-40B4-BE49-F238E27FC236}">
                <a16:creationId xmlns:a16="http://schemas.microsoft.com/office/drawing/2014/main" id="{DC9A0C86-7610-5FFD-7BE0-51029AD62AB3}"/>
              </a:ext>
            </a:extLst>
          </p:cNvPr>
          <p:cNvPicPr>
            <a:picLocks noChangeAspect="1"/>
          </p:cNvPicPr>
          <p:nvPr/>
        </p:nvPicPr>
        <p:blipFill>
          <a:blip r:embed="rId7"/>
          <a:stretch>
            <a:fillRect/>
          </a:stretch>
        </p:blipFill>
        <p:spPr>
          <a:xfrm>
            <a:off x="5590478" y="2787340"/>
            <a:ext cx="3478097"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Summary Statistics</a:t>
            </a:r>
          </a:p>
        </p:txBody>
      </p:sp>
    </p:spTree>
    <p:extLst>
      <p:ext uri="{BB962C8B-B14F-4D97-AF65-F5344CB8AC3E}">
        <p14:creationId xmlns:p14="http://schemas.microsoft.com/office/powerpoint/2010/main" val="159215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3" name="Picture 12" descr="A graph of a graph&#10;&#10;Description automatically generated">
            <a:extLst>
              <a:ext uri="{FF2B5EF4-FFF2-40B4-BE49-F238E27FC236}">
                <a16:creationId xmlns:a16="http://schemas.microsoft.com/office/drawing/2014/main" id="{8E215C64-0993-44BD-9ADA-202A714F2F16}"/>
              </a:ext>
            </a:extLst>
          </p:cNvPr>
          <p:cNvPicPr>
            <a:picLocks noChangeAspect="1"/>
          </p:cNvPicPr>
          <p:nvPr/>
        </p:nvPicPr>
        <p:blipFill>
          <a:blip r:embed="rId2"/>
          <a:stretch>
            <a:fillRect/>
          </a:stretch>
        </p:blipFill>
        <p:spPr>
          <a:xfrm>
            <a:off x="182678" y="1292933"/>
            <a:ext cx="8778644" cy="3087884"/>
          </a:xfrm>
          <a:prstGeom prst="rect">
            <a:avLst/>
          </a:prstGeom>
        </p:spPr>
      </p:pic>
    </p:spTree>
    <p:extLst>
      <p:ext uri="{BB962C8B-B14F-4D97-AF65-F5344CB8AC3E}">
        <p14:creationId xmlns:p14="http://schemas.microsoft.com/office/powerpoint/2010/main" val="21616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BBED7-7640-F73A-27A9-DEC45AA84B61}"/>
              </a:ext>
            </a:extLst>
          </p:cNvPr>
          <p:cNvPicPr>
            <a:picLocks noChangeAspect="1"/>
          </p:cNvPicPr>
          <p:nvPr/>
        </p:nvPicPr>
        <p:blipFill>
          <a:blip r:embed="rId2"/>
          <a:stretch>
            <a:fillRect/>
          </a:stretch>
        </p:blipFill>
        <p:spPr>
          <a:xfrm>
            <a:off x="150597" y="1184028"/>
            <a:ext cx="5455173" cy="1603312"/>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3"/>
          <a:stretch>
            <a:fillRect/>
          </a:stretch>
        </p:blipFill>
        <p:spPr>
          <a:xfrm>
            <a:off x="150597" y="2787340"/>
            <a:ext cx="395881"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Summary Statistics</a:t>
            </a:r>
          </a:p>
        </p:txBody>
      </p:sp>
      <p:pic>
        <p:nvPicPr>
          <p:cNvPr id="4" name="Picture 3">
            <a:extLst>
              <a:ext uri="{FF2B5EF4-FFF2-40B4-BE49-F238E27FC236}">
                <a16:creationId xmlns:a16="http://schemas.microsoft.com/office/drawing/2014/main" id="{41FB12F9-EEEE-4580-1117-2963E2BFE674}"/>
              </a:ext>
            </a:extLst>
          </p:cNvPr>
          <p:cNvPicPr>
            <a:picLocks noChangeAspect="1"/>
          </p:cNvPicPr>
          <p:nvPr/>
        </p:nvPicPr>
        <p:blipFill>
          <a:blip r:embed="rId4"/>
          <a:stretch>
            <a:fillRect/>
          </a:stretch>
        </p:blipFill>
        <p:spPr>
          <a:xfrm>
            <a:off x="5605769" y="1184028"/>
            <a:ext cx="3330000" cy="1605535"/>
          </a:xfrm>
          <a:prstGeom prst="rect">
            <a:avLst/>
          </a:prstGeom>
        </p:spPr>
      </p:pic>
      <p:pic>
        <p:nvPicPr>
          <p:cNvPr id="5" name="Picture 4">
            <a:extLst>
              <a:ext uri="{FF2B5EF4-FFF2-40B4-BE49-F238E27FC236}">
                <a16:creationId xmlns:a16="http://schemas.microsoft.com/office/drawing/2014/main" id="{CA8EA427-E7C7-D515-23B6-0E4753E586EF}"/>
              </a:ext>
            </a:extLst>
          </p:cNvPr>
          <p:cNvPicPr>
            <a:picLocks noChangeAspect="1"/>
          </p:cNvPicPr>
          <p:nvPr/>
        </p:nvPicPr>
        <p:blipFill>
          <a:blip r:embed="rId5"/>
          <a:stretch>
            <a:fillRect/>
          </a:stretch>
        </p:blipFill>
        <p:spPr>
          <a:xfrm>
            <a:off x="552221" y="2787340"/>
            <a:ext cx="749259" cy="1526970"/>
          </a:xfrm>
          <a:prstGeom prst="rect">
            <a:avLst/>
          </a:prstGeom>
        </p:spPr>
      </p:pic>
      <p:pic>
        <p:nvPicPr>
          <p:cNvPr id="8" name="Picture 7">
            <a:extLst>
              <a:ext uri="{FF2B5EF4-FFF2-40B4-BE49-F238E27FC236}">
                <a16:creationId xmlns:a16="http://schemas.microsoft.com/office/drawing/2014/main" id="{ED6424BC-5838-B772-0EF6-3D5C251F6C41}"/>
              </a:ext>
            </a:extLst>
          </p:cNvPr>
          <p:cNvPicPr>
            <a:picLocks noChangeAspect="1"/>
          </p:cNvPicPr>
          <p:nvPr/>
        </p:nvPicPr>
        <p:blipFill>
          <a:blip r:embed="rId6"/>
          <a:stretch>
            <a:fillRect/>
          </a:stretch>
        </p:blipFill>
        <p:spPr>
          <a:xfrm>
            <a:off x="1301480" y="2787340"/>
            <a:ext cx="4888800" cy="1522431"/>
          </a:xfrm>
          <a:prstGeom prst="rect">
            <a:avLst/>
          </a:prstGeom>
        </p:spPr>
      </p:pic>
      <p:pic>
        <p:nvPicPr>
          <p:cNvPr id="13" name="Picture 12">
            <a:extLst>
              <a:ext uri="{FF2B5EF4-FFF2-40B4-BE49-F238E27FC236}">
                <a16:creationId xmlns:a16="http://schemas.microsoft.com/office/drawing/2014/main" id="{BF6CDD32-1347-418B-DBE5-23BBAC3DC1E1}"/>
              </a:ext>
            </a:extLst>
          </p:cNvPr>
          <p:cNvPicPr>
            <a:picLocks noChangeAspect="1"/>
          </p:cNvPicPr>
          <p:nvPr/>
        </p:nvPicPr>
        <p:blipFill>
          <a:blip r:embed="rId7"/>
          <a:stretch>
            <a:fillRect/>
          </a:stretch>
        </p:blipFill>
        <p:spPr>
          <a:xfrm>
            <a:off x="6190280" y="2787340"/>
            <a:ext cx="2419200" cy="1524944"/>
          </a:xfrm>
          <a:prstGeom prst="rect">
            <a:avLst/>
          </a:prstGeom>
        </p:spPr>
      </p:pic>
    </p:spTree>
    <p:extLst>
      <p:ext uri="{BB962C8B-B14F-4D97-AF65-F5344CB8AC3E}">
        <p14:creationId xmlns:p14="http://schemas.microsoft.com/office/powerpoint/2010/main" val="396472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0" name="Picture 9" descr="A chart with different colored squares&#10;&#10;Description automatically generated">
            <a:extLst>
              <a:ext uri="{FF2B5EF4-FFF2-40B4-BE49-F238E27FC236}">
                <a16:creationId xmlns:a16="http://schemas.microsoft.com/office/drawing/2014/main" id="{19FC2015-7129-43FE-BD90-9AF22E81E671}"/>
              </a:ext>
            </a:extLst>
          </p:cNvPr>
          <p:cNvPicPr>
            <a:picLocks/>
          </p:cNvPicPr>
          <p:nvPr/>
        </p:nvPicPr>
        <p:blipFill>
          <a:blip r:embed="rId2"/>
          <a:stretch>
            <a:fillRect/>
          </a:stretch>
        </p:blipFill>
        <p:spPr>
          <a:xfrm>
            <a:off x="183600" y="1286558"/>
            <a:ext cx="8776800" cy="3092400"/>
          </a:xfrm>
          <a:prstGeom prst="rect">
            <a:avLst/>
          </a:prstGeom>
        </p:spPr>
      </p:pic>
    </p:spTree>
    <p:extLst>
      <p:ext uri="{BB962C8B-B14F-4D97-AF65-F5344CB8AC3E}">
        <p14:creationId xmlns:p14="http://schemas.microsoft.com/office/powerpoint/2010/main" val="130088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D</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Box plot comparison of RMADER / GCOPTER</a:t>
            </a:r>
          </a:p>
        </p:txBody>
      </p:sp>
      <p:pic>
        <p:nvPicPr>
          <p:cNvPr id="5" name="Picture 4" descr="A graph of red and black bars&#10;&#10;Description automatically generated">
            <a:extLst>
              <a:ext uri="{FF2B5EF4-FFF2-40B4-BE49-F238E27FC236}">
                <a16:creationId xmlns:a16="http://schemas.microsoft.com/office/drawing/2014/main" id="{E0906D46-E5AA-4F59-9C38-A2ABABAD0685}"/>
              </a:ext>
            </a:extLst>
          </p:cNvPr>
          <p:cNvPicPr>
            <a:picLocks noChangeAspect="1"/>
          </p:cNvPicPr>
          <p:nvPr/>
        </p:nvPicPr>
        <p:blipFill>
          <a:blip r:embed="rId2"/>
          <a:stretch>
            <a:fillRect/>
          </a:stretch>
        </p:blipFill>
        <p:spPr>
          <a:xfrm>
            <a:off x="556446" y="971414"/>
            <a:ext cx="3880083" cy="3857895"/>
          </a:xfrm>
          <a:prstGeom prst="rect">
            <a:avLst/>
          </a:prstGeom>
        </p:spPr>
      </p:pic>
      <p:pic>
        <p:nvPicPr>
          <p:cNvPr id="6" name="Picture 5" descr="A graph of a bar graph&#10;&#10;Description automatically generated">
            <a:extLst>
              <a:ext uri="{FF2B5EF4-FFF2-40B4-BE49-F238E27FC236}">
                <a16:creationId xmlns:a16="http://schemas.microsoft.com/office/drawing/2014/main" id="{D058D7FA-C309-4BFC-A16F-2156D9AF6375}"/>
              </a:ext>
            </a:extLst>
          </p:cNvPr>
          <p:cNvPicPr>
            <a:picLocks noChangeAspect="1"/>
          </p:cNvPicPr>
          <p:nvPr/>
        </p:nvPicPr>
        <p:blipFill>
          <a:blip r:embed="rId3"/>
          <a:stretch>
            <a:fillRect/>
          </a:stretch>
        </p:blipFill>
        <p:spPr>
          <a:xfrm>
            <a:off x="4677734" y="948258"/>
            <a:ext cx="3909820" cy="3857895"/>
          </a:xfrm>
          <a:prstGeom prst="rect">
            <a:avLst/>
          </a:prstGeom>
        </p:spPr>
      </p:pic>
    </p:spTree>
    <p:extLst>
      <p:ext uri="{BB962C8B-B14F-4D97-AF65-F5344CB8AC3E}">
        <p14:creationId xmlns:p14="http://schemas.microsoft.com/office/powerpoint/2010/main" val="35349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E</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Configuration for planner setup</a:t>
            </a:r>
          </a:p>
        </p:txBody>
      </p:sp>
      <p:pic>
        <p:nvPicPr>
          <p:cNvPr id="2" name="Picture 1">
            <a:extLst>
              <a:ext uri="{FF2B5EF4-FFF2-40B4-BE49-F238E27FC236}">
                <a16:creationId xmlns:a16="http://schemas.microsoft.com/office/drawing/2014/main" id="{FF66CEC0-5E21-45C4-AA72-4C2A32AA965B}"/>
              </a:ext>
            </a:extLst>
          </p:cNvPr>
          <p:cNvPicPr>
            <a:picLocks noChangeAspect="1"/>
          </p:cNvPicPr>
          <p:nvPr/>
        </p:nvPicPr>
        <p:blipFill rotWithShape="1">
          <a:blip r:embed="rId2"/>
          <a:srcRect/>
          <a:stretch/>
        </p:blipFill>
        <p:spPr>
          <a:xfrm>
            <a:off x="0" y="1160990"/>
            <a:ext cx="9144000" cy="3965479"/>
          </a:xfrm>
          <a:prstGeom prst="rect">
            <a:avLst/>
          </a:prstGeom>
        </p:spPr>
      </p:pic>
    </p:spTree>
    <p:extLst>
      <p:ext uri="{BB962C8B-B14F-4D97-AF65-F5344CB8AC3E}">
        <p14:creationId xmlns:p14="http://schemas.microsoft.com/office/powerpoint/2010/main" val="13442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1615014"/>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a:p>
            <a:endParaRPr lang="en-US" dirty="0"/>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6"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7"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pic>
        <p:nvPicPr>
          <p:cNvPr id="1026" name="Picture 2" descr="Combined video stills show the pathways of four flying drones in a large auditorium. The four drones avoid two flying obstacles, which are drones with a camouflage box around then.">
            <a:extLst>
              <a:ext uri="{FF2B5EF4-FFF2-40B4-BE49-F238E27FC236}">
                <a16:creationId xmlns:a16="http://schemas.microsoft.com/office/drawing/2014/main" id="{E94F09FC-0AD4-A4F3-CF93-462A2F161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159" y="2689484"/>
            <a:ext cx="2818937" cy="187929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1C2790E1-9777-2FB8-9E86-94856360F933}"/>
              </a:ext>
            </a:extLst>
          </p:cNvPr>
          <p:cNvSpPr txBox="1">
            <a:spLocks/>
          </p:cNvSpPr>
          <p:nvPr/>
        </p:nvSpPr>
        <p:spPr>
          <a:xfrm>
            <a:off x="5631357" y="4499423"/>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Fig[2]: MADER Simulation of Drone in real environment</a:t>
            </a:r>
          </a:p>
        </p:txBody>
      </p:sp>
      <p:sp>
        <p:nvSpPr>
          <p:cNvPr id="12" name="TextBox 11">
            <a:extLst>
              <a:ext uri="{FF2B5EF4-FFF2-40B4-BE49-F238E27FC236}">
                <a16:creationId xmlns:a16="http://schemas.microsoft.com/office/drawing/2014/main" id="{B2AC46FB-A76E-CDA3-689E-F3F6A6C2142D}"/>
              </a:ext>
            </a:extLst>
          </p:cNvPr>
          <p:cNvSpPr txBox="1"/>
          <p:nvPr/>
        </p:nvSpPr>
        <p:spPr>
          <a:xfrm>
            <a:off x="862361" y="2935091"/>
            <a:ext cx="4461971"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a:sym typeface="Montserrat"/>
              </a:rPr>
              <a:t>MADER: A trajectory planning system that enables drones working together in the same airspace to always choose a safe path forward</a:t>
            </a:r>
          </a:p>
          <a:p>
            <a:endParaRPr lang="en-US" dirty="0"/>
          </a:p>
        </p:txBody>
      </p:sp>
    </p:spTree>
    <p:extLst>
      <p:ext uri="{BB962C8B-B14F-4D97-AF65-F5344CB8AC3E}">
        <p14:creationId xmlns:p14="http://schemas.microsoft.com/office/powerpoint/2010/main" val="381687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F</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Simulation Environment vs RMADER Deployment Environment</a:t>
            </a:r>
          </a:p>
        </p:txBody>
      </p:sp>
      <p:sp>
        <p:nvSpPr>
          <p:cNvPr id="5" name="Text Placeholder 2">
            <a:extLst>
              <a:ext uri="{FF2B5EF4-FFF2-40B4-BE49-F238E27FC236}">
                <a16:creationId xmlns:a16="http://schemas.microsoft.com/office/drawing/2014/main" id="{4723B901-FA69-4B8B-A147-FB117A8F72CA}"/>
              </a:ext>
            </a:extLst>
          </p:cNvPr>
          <p:cNvSpPr txBox="1">
            <a:spLocks/>
          </p:cNvSpPr>
          <p:nvPr/>
        </p:nvSpPr>
        <p:spPr>
          <a:xfrm>
            <a:off x="602512" y="1160990"/>
            <a:ext cx="6903963" cy="3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dirty="0"/>
              <a:t>Emulation Environment</a:t>
            </a:r>
          </a:p>
          <a:p>
            <a:r>
              <a:rPr lang="en-US" dirty="0"/>
              <a:t>11th Gen Intel(R) Core(TM) i7-1165G7 @ 2.80GHz   1.69 GHz</a:t>
            </a:r>
          </a:p>
          <a:p>
            <a:r>
              <a:rPr lang="en-US" dirty="0"/>
              <a:t>16.0 GB RAM</a:t>
            </a:r>
          </a:p>
          <a:p>
            <a:r>
              <a:rPr lang="en-US" dirty="0"/>
              <a:t>X64 based processor</a:t>
            </a:r>
          </a:p>
          <a:p>
            <a:endParaRPr lang="en-US" dirty="0"/>
          </a:p>
          <a:p>
            <a:pPr marL="139700" indent="0">
              <a:buNone/>
            </a:pPr>
            <a:r>
              <a:rPr lang="en-US" dirty="0"/>
              <a:t>RMADER Hardware</a:t>
            </a:r>
          </a:p>
          <a:p>
            <a:r>
              <a:rPr lang="en-US" dirty="0">
                <a:hlinkClick r:id="rId2">
                  <a:extLst>
                    <a:ext uri="{A12FA001-AC4F-418D-AE19-62706E023703}">
                      <ahyp:hlinkClr xmlns:ahyp="http://schemas.microsoft.com/office/drawing/2018/hyperlinkcolor" val="tx"/>
                    </a:ext>
                  </a:extLst>
                </a:hlinkClick>
              </a:rPr>
              <a:t>Intel® Core™ i5-10210U Processor (6M Cache, up to 4.20 GHz)</a:t>
            </a:r>
            <a:endParaRPr lang="en-US" dirty="0"/>
          </a:p>
          <a:p>
            <a:r>
              <a:rPr lang="en-US" dirty="0"/>
              <a:t>64GB RAM</a:t>
            </a:r>
          </a:p>
        </p:txBody>
      </p:sp>
    </p:spTree>
    <p:extLst>
      <p:ext uri="{BB962C8B-B14F-4D97-AF65-F5344CB8AC3E}">
        <p14:creationId xmlns:p14="http://schemas.microsoft.com/office/powerpoint/2010/main" val="38296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G</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Proof of optimal path for minimization without cost functional</a:t>
            </a:r>
          </a:p>
        </p:txBody>
      </p:sp>
      <p:pic>
        <p:nvPicPr>
          <p:cNvPr id="2" name="Picture 1">
            <a:extLst>
              <a:ext uri="{FF2B5EF4-FFF2-40B4-BE49-F238E27FC236}">
                <a16:creationId xmlns:a16="http://schemas.microsoft.com/office/drawing/2014/main" id="{B6CD2531-6FBA-3BC7-9361-D7AED245881D}"/>
              </a:ext>
            </a:extLst>
          </p:cNvPr>
          <p:cNvPicPr>
            <a:picLocks noChangeAspect="1"/>
          </p:cNvPicPr>
          <p:nvPr/>
        </p:nvPicPr>
        <p:blipFill>
          <a:blip r:embed="rId2"/>
          <a:stretch>
            <a:fillRect/>
          </a:stretch>
        </p:blipFill>
        <p:spPr>
          <a:xfrm>
            <a:off x="795099" y="1160990"/>
            <a:ext cx="2322174" cy="3585807"/>
          </a:xfrm>
          <a:prstGeom prst="rect">
            <a:avLst/>
          </a:prstGeom>
        </p:spPr>
      </p:pic>
    </p:spTree>
    <p:extLst>
      <p:ext uri="{BB962C8B-B14F-4D97-AF65-F5344CB8AC3E}">
        <p14:creationId xmlns:p14="http://schemas.microsoft.com/office/powerpoint/2010/main" val="379236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References</a:t>
            </a:r>
          </a:p>
        </p:txBody>
      </p:sp>
      <p:sp>
        <p:nvSpPr>
          <p:cNvPr id="6" name="TextBox 5">
            <a:extLst>
              <a:ext uri="{FF2B5EF4-FFF2-40B4-BE49-F238E27FC236}">
                <a16:creationId xmlns:a16="http://schemas.microsoft.com/office/drawing/2014/main" id="{F95D2FCA-4DDF-F9A6-73A6-9C7E5C6BB0F6}"/>
              </a:ext>
            </a:extLst>
          </p:cNvPr>
          <p:cNvSpPr txBox="1"/>
          <p:nvPr/>
        </p:nvSpPr>
        <p:spPr>
          <a:xfrm>
            <a:off x="587350" y="970757"/>
            <a:ext cx="8754357" cy="1154162"/>
          </a:xfrm>
          <a:prstGeom prst="rect">
            <a:avLst/>
          </a:prstGeom>
          <a:noFill/>
        </p:spPr>
        <p:txBody>
          <a:bodyPr wrap="square">
            <a:spAutoFit/>
          </a:bodyPr>
          <a:lstStyle/>
          <a:p>
            <a:pPr marL="457200" indent="-457200">
              <a:lnSpc>
                <a:spcPct val="200000"/>
              </a:lnSpc>
            </a:pPr>
            <a:r>
              <a:rPr lang="en-SG" sz="700" i="1" dirty="0">
                <a:solidFill>
                  <a:schemeClr val="tx1"/>
                </a:solidFill>
                <a:effectLst/>
                <a:latin typeface="Times New Roman" panose="02020603050405020304" pitchFamily="18" charset="0"/>
              </a:rPr>
              <a:t>New algorithm keeps drones from colliding in </a:t>
            </a:r>
            <a:r>
              <a:rPr lang="en-SG" sz="700" i="1" dirty="0" err="1">
                <a:solidFill>
                  <a:schemeClr val="tx1"/>
                </a:solidFill>
                <a:effectLst/>
                <a:latin typeface="Times New Roman" panose="02020603050405020304" pitchFamily="18" charset="0"/>
              </a:rPr>
              <a:t>midair</a:t>
            </a:r>
            <a:r>
              <a:rPr lang="en-SG" sz="700" dirty="0">
                <a:solidFill>
                  <a:schemeClr val="tx1"/>
                </a:solidFill>
                <a:effectLst/>
                <a:latin typeface="Times New Roman" panose="02020603050405020304" pitchFamily="18" charset="0"/>
              </a:rPr>
              <a:t>. (2023, March 29). MIT News | Massachusetts Institute of Technology. https://</a:t>
            </a:r>
            <a:r>
              <a:rPr lang="en-SG" sz="700" dirty="0" err="1">
                <a:solidFill>
                  <a:schemeClr val="tx1"/>
                </a:solidFill>
                <a:effectLst/>
                <a:latin typeface="Times New Roman" panose="02020603050405020304" pitchFamily="18" charset="0"/>
              </a:rPr>
              <a:t>news.mit.edu</a:t>
            </a:r>
            <a:r>
              <a:rPr lang="en-SG" sz="700" dirty="0">
                <a:solidFill>
                  <a:schemeClr val="tx1"/>
                </a:solidFill>
                <a:effectLst/>
                <a:latin typeface="Times New Roman" panose="02020603050405020304" pitchFamily="18" charset="0"/>
              </a:rPr>
              <a:t>/2023/new-algorithm-keeps-drones-colliding-midair-0329</a:t>
            </a:r>
          </a:p>
          <a:p>
            <a:endParaRPr lang="en-US" sz="100" dirty="0">
              <a:solidFill>
                <a:schemeClr val="tx1"/>
              </a:solidFill>
              <a:latin typeface="Montserrat" pitchFamily="2" charset="77"/>
            </a:endParaRPr>
          </a:p>
          <a:p>
            <a:r>
              <a:rPr lang="en-SG" sz="700" i="1" dirty="0">
                <a:solidFill>
                  <a:schemeClr val="tx1"/>
                </a:solidFill>
                <a:effectLst/>
                <a:latin typeface="Times New Roman" panose="02020603050405020304" pitchFamily="18" charset="0"/>
              </a:rPr>
              <a:t>Ch. 10 - Trajectory Optimization</a:t>
            </a:r>
            <a:r>
              <a:rPr lang="en-SG" sz="700" dirty="0">
                <a:solidFill>
                  <a:schemeClr val="tx1"/>
                </a:solidFill>
                <a:effectLst/>
                <a:latin typeface="Times New Roman" panose="02020603050405020304" pitchFamily="18" charset="0"/>
              </a:rPr>
              <a:t>. (n.d.-b). </a:t>
            </a:r>
            <a:r>
              <a:rPr lang="en-SG" sz="700" dirty="0">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http://underactuated.mit.edu/trajopt.html</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Kondo, K. (2023, March 10). </a:t>
            </a:r>
            <a:r>
              <a:rPr lang="en-SG" sz="700" i="1" dirty="0">
                <a:solidFill>
                  <a:schemeClr val="tx1"/>
                </a:solidFill>
                <a:effectLst/>
                <a:latin typeface="Times New Roman" panose="02020603050405020304" pitchFamily="18" charset="0"/>
              </a:rPr>
              <a:t>Robust MADER: decentralized multiagent trajectory planner robust to communication delay in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a:t>
            </a:r>
            <a:r>
              <a:rPr lang="en-SG" sz="70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https://arxiv.org/abs/2303.06222</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Tordesillas, J. (2020, October 21). </a:t>
            </a:r>
            <a:r>
              <a:rPr lang="en-SG" sz="700" i="1" dirty="0">
                <a:solidFill>
                  <a:schemeClr val="tx1"/>
                </a:solidFill>
                <a:effectLst/>
                <a:latin typeface="Times New Roman" panose="02020603050405020304" pitchFamily="18" charset="0"/>
              </a:rPr>
              <a:t>MADER: trajectory planner in multi-agent and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https://</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/abs/2010.11061</a:t>
            </a:r>
          </a:p>
          <a:p>
            <a:endParaRPr lang="en-SG" sz="700" dirty="0">
              <a:solidFill>
                <a:schemeClr val="tx1"/>
              </a:solidFill>
              <a:effectLst/>
              <a:latin typeface="Times New Roman" panose="02020603050405020304" pitchFamily="18" charset="0"/>
            </a:endParaRPr>
          </a:p>
          <a:p>
            <a:endParaRPr lang="en-SG" sz="700" dirty="0">
              <a:solidFill>
                <a:schemeClr val="tx1"/>
              </a:solidFill>
              <a:effectLst/>
              <a:latin typeface="Times New Roman" panose="02020603050405020304" pitchFamily="18" charset="0"/>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p:txBody>
      </p:sp>
    </p:spTree>
    <p:extLst>
      <p:ext uri="{BB962C8B-B14F-4D97-AF65-F5344CB8AC3E}">
        <p14:creationId xmlns:p14="http://schemas.microsoft.com/office/powerpoint/2010/main" val="343415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pic>
        <p:nvPicPr>
          <p:cNvPr id="3074" name="Picture 2" descr="MADER: Trajectory Planner in Multi-Agent and Dynamic Environments">
            <a:extLst>
              <a:ext uri="{FF2B5EF4-FFF2-40B4-BE49-F238E27FC236}">
                <a16:creationId xmlns:a16="http://schemas.microsoft.com/office/drawing/2014/main" id="{C4A8D5AD-FD73-65A2-7A07-66CB4668E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00" y="1521757"/>
            <a:ext cx="4509914" cy="2480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8908598C-7D23-3D90-CFBB-7C7337D9AC11}"/>
              </a:ext>
            </a:extLst>
          </p:cNvPr>
          <p:cNvSpPr txBox="1">
            <a:spLocks/>
          </p:cNvSpPr>
          <p:nvPr/>
        </p:nvSpPr>
        <p:spPr>
          <a:xfrm>
            <a:off x="1955218" y="391827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Fig[3]: Spherical configuration of 32 Agents with dynamic obstacles</a:t>
            </a:r>
          </a:p>
        </p:txBody>
      </p:sp>
      <p:sp>
        <p:nvSpPr>
          <p:cNvPr id="5" name="Chevron 4">
            <a:extLst>
              <a:ext uri="{FF2B5EF4-FFF2-40B4-BE49-F238E27FC236}">
                <a16:creationId xmlns:a16="http://schemas.microsoft.com/office/drawing/2014/main" id="{482D0B7C-C947-A744-414A-02F3A38CD268}"/>
              </a:ext>
            </a:extLst>
          </p:cNvPr>
          <p:cNvSpPr/>
          <p:nvPr/>
        </p:nvSpPr>
        <p:spPr>
          <a:xfrm>
            <a:off x="1715332"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Plan</a:t>
            </a:r>
          </a:p>
        </p:txBody>
      </p:sp>
      <p:sp>
        <p:nvSpPr>
          <p:cNvPr id="6" name="Chevron 5">
            <a:extLst>
              <a:ext uri="{FF2B5EF4-FFF2-40B4-BE49-F238E27FC236}">
                <a16:creationId xmlns:a16="http://schemas.microsoft.com/office/drawing/2014/main" id="{25400D76-9BE1-CDD5-9DB3-EC47DFD1456A}"/>
              </a:ext>
            </a:extLst>
          </p:cNvPr>
          <p:cNvSpPr/>
          <p:nvPr/>
        </p:nvSpPr>
        <p:spPr>
          <a:xfrm>
            <a:off x="3624225"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Optimization</a:t>
            </a:r>
          </a:p>
        </p:txBody>
      </p:sp>
      <p:sp>
        <p:nvSpPr>
          <p:cNvPr id="10" name="Chevron 9">
            <a:extLst>
              <a:ext uri="{FF2B5EF4-FFF2-40B4-BE49-F238E27FC236}">
                <a16:creationId xmlns:a16="http://schemas.microsoft.com/office/drawing/2014/main" id="{78F22687-0ED7-2227-D2BA-4235AE1601A9}"/>
              </a:ext>
            </a:extLst>
          </p:cNvPr>
          <p:cNvSpPr/>
          <p:nvPr/>
        </p:nvSpPr>
        <p:spPr>
          <a:xfrm>
            <a:off x="5533118"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Check</a:t>
            </a:r>
          </a:p>
        </p:txBody>
      </p:sp>
    </p:spTree>
    <p:extLst>
      <p:ext uri="{BB962C8B-B14F-4D97-AF65-F5344CB8AC3E}">
        <p14:creationId xmlns:p14="http://schemas.microsoft.com/office/powerpoint/2010/main" val="92560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Tree>
    <p:extLst>
      <p:ext uri="{BB962C8B-B14F-4D97-AF65-F5344CB8AC3E}">
        <p14:creationId xmlns:p14="http://schemas.microsoft.com/office/powerpoint/2010/main" val="3210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
        <p:nvSpPr>
          <p:cNvPr id="16" name="Rounded Rectangle 15">
            <a:extLst>
              <a:ext uri="{FF2B5EF4-FFF2-40B4-BE49-F238E27FC236}">
                <a16:creationId xmlns:a16="http://schemas.microsoft.com/office/drawing/2014/main" id="{8482A01C-CECA-F8CF-1E6D-865238070010}"/>
              </a:ext>
            </a:extLst>
          </p:cNvPr>
          <p:cNvSpPr/>
          <p:nvPr/>
        </p:nvSpPr>
        <p:spPr>
          <a:xfrm>
            <a:off x="837645" y="3068112"/>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3316E"/>
                </a:solidFill>
                <a:latin typeface="Montserrat" pitchFamily="2" charset="77"/>
              </a:rPr>
              <a:t>Key Assumption: Perfect Communication</a:t>
            </a:r>
          </a:p>
        </p:txBody>
      </p:sp>
    </p:spTree>
    <p:extLst>
      <p:ext uri="{BB962C8B-B14F-4D97-AF65-F5344CB8AC3E}">
        <p14:creationId xmlns:p14="http://schemas.microsoft.com/office/powerpoint/2010/main" val="397643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RMADER</a:t>
            </a:r>
          </a:p>
        </p:txBody>
      </p:sp>
      <p:grpSp>
        <p:nvGrpSpPr>
          <p:cNvPr id="8" name="Group 7">
            <a:extLst>
              <a:ext uri="{FF2B5EF4-FFF2-40B4-BE49-F238E27FC236}">
                <a16:creationId xmlns:a16="http://schemas.microsoft.com/office/drawing/2014/main" id="{761F5765-5250-3479-B6B1-32DFE932EE33}"/>
              </a:ext>
            </a:extLst>
          </p:cNvPr>
          <p:cNvGrpSpPr/>
          <p:nvPr/>
        </p:nvGrpSpPr>
        <p:grpSpPr>
          <a:xfrm>
            <a:off x="440515" y="1566588"/>
            <a:ext cx="6107124" cy="1017600"/>
            <a:chOff x="647422" y="1539295"/>
            <a:chExt cx="8142835" cy="1357088"/>
          </a:xfrm>
        </p:grpSpPr>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2">
                    <a:lumMod val="20000"/>
                    <a:lumOff val="80000"/>
                  </a:schemeClr>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solidFill>
                  <a:schemeClr val="tx2">
                    <a:lumMod val="20000"/>
                    <a:lumOff val="80000"/>
                  </a:schemeClr>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20000"/>
                    <a:lumOff val="80000"/>
                  </a:schemeClr>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89" y="1911289"/>
              <a:ext cx="2322710" cy="985094"/>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To check whether the trajectory found in the optimization step collides with trajectories that other agents have committed to during the optimization.</a:t>
              </a:r>
            </a:p>
            <a:p>
              <a:endParaRPr lang="en-US" sz="700" dirty="0">
                <a:solidFill>
                  <a:schemeClr val="tx2">
                    <a:lumMod val="20000"/>
                    <a:lumOff val="80000"/>
                  </a:schemeClr>
                </a:solidFill>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Includes all polyhedral representations of the trajectories in the constraints. All trajectories other agents </a:t>
              </a:r>
              <a:r>
                <a:rPr lang="en-US" sz="700" i="1" dirty="0">
                  <a:solidFill>
                    <a:schemeClr val="tx2">
                      <a:lumMod val="20000"/>
                      <a:lumOff val="80000"/>
                    </a:schemeClr>
                  </a:solidFill>
                  <a:latin typeface="Montserrat" pitchFamily="2" charset="77"/>
                </a:rPr>
                <a:t>commit</a:t>
              </a:r>
              <a:r>
                <a:rPr lang="en-US" sz="700" dirty="0">
                  <a:solidFill>
                    <a:schemeClr val="tx2">
                      <a:lumMod val="20000"/>
                      <a:lumOff val="80000"/>
                    </a:schemeClr>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3"/>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Find a possible trajectory. Trajectories of the agent are </a:t>
              </a:r>
              <a:r>
                <a:rPr lang="en-US" sz="700" i="1" dirty="0">
                  <a:solidFill>
                    <a:schemeClr val="tx2">
                      <a:lumMod val="20000"/>
                      <a:lumOff val="80000"/>
                    </a:schemeClr>
                  </a:solidFill>
                  <a:latin typeface="Montserrat" pitchFamily="2" charset="77"/>
                </a:rPr>
                <a:t>not committed </a:t>
              </a:r>
              <a:r>
                <a:rPr lang="en-US" sz="700" dirty="0">
                  <a:solidFill>
                    <a:schemeClr val="tx2">
                      <a:lumMod val="20000"/>
                      <a:lumOff val="80000"/>
                    </a:schemeClr>
                  </a:solidFill>
                  <a:latin typeface="Montserrat" pitchFamily="2" charset="77"/>
                </a:rPr>
                <a:t>currently.</a:t>
              </a:r>
            </a:p>
            <a:p>
              <a:pPr algn="ctr"/>
              <a:r>
                <a:rPr lang="en-US" sz="700" i="1" dirty="0">
                  <a:solidFill>
                    <a:schemeClr val="tx2">
                      <a:lumMod val="20000"/>
                      <a:lumOff val="80000"/>
                    </a:schemeClr>
                  </a:solidFill>
                  <a:latin typeface="Montserrat" pitchFamily="2" charset="77"/>
                </a:rPr>
                <a:t>Search Algorithm Used: Octopus Search</a:t>
              </a:r>
            </a:p>
          </p:txBody>
        </p:sp>
      </p:grpSp>
      <p:sp>
        <p:nvSpPr>
          <p:cNvPr id="17" name="Chevron 16">
            <a:extLst>
              <a:ext uri="{FF2B5EF4-FFF2-40B4-BE49-F238E27FC236}">
                <a16:creationId xmlns:a16="http://schemas.microsoft.com/office/drawing/2014/main" id="{251AA57C-BD85-DACA-0A14-D485EB50B095}"/>
              </a:ext>
            </a:extLst>
          </p:cNvPr>
          <p:cNvSpPr/>
          <p:nvPr/>
        </p:nvSpPr>
        <p:spPr>
          <a:xfrm>
            <a:off x="6460035" y="1567033"/>
            <a:ext cx="2112465" cy="987816"/>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3316E"/>
              </a:solidFill>
            </a:endParaRPr>
          </a:p>
        </p:txBody>
      </p:sp>
      <p:sp>
        <p:nvSpPr>
          <p:cNvPr id="18" name="TextBox 17">
            <a:extLst>
              <a:ext uri="{FF2B5EF4-FFF2-40B4-BE49-F238E27FC236}">
                <a16:creationId xmlns:a16="http://schemas.microsoft.com/office/drawing/2014/main" id="{79F6BDFA-7512-ABF7-DA20-E0415583F32F}"/>
              </a:ext>
            </a:extLst>
          </p:cNvPr>
          <p:cNvSpPr txBox="1"/>
          <p:nvPr/>
        </p:nvSpPr>
        <p:spPr>
          <a:xfrm>
            <a:off x="6933088" y="1614741"/>
            <a:ext cx="1166360" cy="261610"/>
          </a:xfrm>
          <a:prstGeom prst="rect">
            <a:avLst/>
          </a:prstGeom>
          <a:noFill/>
        </p:spPr>
        <p:txBody>
          <a:bodyPr wrap="square" rtlCol="0">
            <a:spAutoFit/>
          </a:bodyPr>
          <a:lstStyle/>
          <a:p>
            <a:pPr algn="ctr"/>
            <a:r>
              <a:rPr lang="en-US" sz="1100" dirty="0">
                <a:solidFill>
                  <a:srgbClr val="03316E"/>
                </a:solidFill>
                <a:latin typeface="Montserrat" pitchFamily="2" charset="77"/>
              </a:rPr>
              <a:t>Delay Check</a:t>
            </a:r>
          </a:p>
        </p:txBody>
      </p:sp>
      <p:sp>
        <p:nvSpPr>
          <p:cNvPr id="19" name="TextBox 18">
            <a:extLst>
              <a:ext uri="{FF2B5EF4-FFF2-40B4-BE49-F238E27FC236}">
                <a16:creationId xmlns:a16="http://schemas.microsoft.com/office/drawing/2014/main" id="{6FBB148D-CB95-6275-6AD2-3ECDD2E8B247}"/>
              </a:ext>
            </a:extLst>
          </p:cNvPr>
          <p:cNvSpPr txBox="1"/>
          <p:nvPr/>
        </p:nvSpPr>
        <p:spPr>
          <a:xfrm>
            <a:off x="6645253" y="1845524"/>
            <a:ext cx="1742032" cy="738664"/>
          </a:xfrm>
          <a:prstGeom prst="rect">
            <a:avLst/>
          </a:prstGeom>
          <a:noFill/>
        </p:spPr>
        <p:txBody>
          <a:bodyPr wrap="square" rtlCol="0">
            <a:spAutoFit/>
          </a:bodyPr>
          <a:lstStyle/>
          <a:p>
            <a:pPr algn="ctr"/>
            <a:r>
              <a:rPr lang="en-US" sz="700" dirty="0">
                <a:solidFill>
                  <a:srgbClr val="03316E"/>
                </a:solidFill>
                <a:latin typeface="Montserrat" pitchFamily="2" charset="77"/>
              </a:rPr>
              <a:t>Agent keeps receiving trajectories from other agents and storing them, repeatedly checking if its newly optimized trajectory is conflicting.</a:t>
            </a:r>
          </a:p>
          <a:p>
            <a:endParaRPr lang="en-US" sz="700" dirty="0">
              <a:latin typeface="Montserrat" pitchFamily="2" charset="77"/>
            </a:endParaRPr>
          </a:p>
        </p:txBody>
      </p:sp>
      <p:pic>
        <p:nvPicPr>
          <p:cNvPr id="20" name="Picture 19">
            <a:extLst>
              <a:ext uri="{FF2B5EF4-FFF2-40B4-BE49-F238E27FC236}">
                <a16:creationId xmlns:a16="http://schemas.microsoft.com/office/drawing/2014/main" id="{ECB1186B-0C4C-D7C7-CCAB-E52EA928CA10}"/>
              </a:ext>
            </a:extLst>
          </p:cNvPr>
          <p:cNvPicPr>
            <a:picLocks noChangeAspect="1"/>
          </p:cNvPicPr>
          <p:nvPr/>
        </p:nvPicPr>
        <p:blipFill>
          <a:blip r:embed="rId3"/>
          <a:stretch>
            <a:fillRect/>
          </a:stretch>
        </p:blipFill>
        <p:spPr>
          <a:xfrm>
            <a:off x="2282664" y="2720220"/>
            <a:ext cx="3609674" cy="1988380"/>
          </a:xfrm>
          <a:prstGeom prst="rect">
            <a:avLst/>
          </a:prstGeom>
        </p:spPr>
      </p:pic>
      <p:sp>
        <p:nvSpPr>
          <p:cNvPr id="21" name="Rounded Rectangle 20">
            <a:extLst>
              <a:ext uri="{FF2B5EF4-FFF2-40B4-BE49-F238E27FC236}">
                <a16:creationId xmlns:a16="http://schemas.microsoft.com/office/drawing/2014/main" id="{52006438-D0F8-B6DE-93B2-E7BA26684EC1}"/>
              </a:ext>
            </a:extLst>
          </p:cNvPr>
          <p:cNvSpPr/>
          <p:nvPr/>
        </p:nvSpPr>
        <p:spPr>
          <a:xfrm>
            <a:off x="2360488" y="3428859"/>
            <a:ext cx="3366425" cy="727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sp>
        <p:nvSpPr>
          <p:cNvPr id="25" name="TextBox 24">
            <a:extLst>
              <a:ext uri="{FF2B5EF4-FFF2-40B4-BE49-F238E27FC236}">
                <a16:creationId xmlns:a16="http://schemas.microsoft.com/office/drawing/2014/main" id="{D1F84337-FC61-75A8-E00D-7E34B9B3BE49}"/>
              </a:ext>
            </a:extLst>
          </p:cNvPr>
          <p:cNvSpPr txBox="1"/>
          <p:nvPr/>
        </p:nvSpPr>
        <p:spPr>
          <a:xfrm>
            <a:off x="5879788" y="3233045"/>
            <a:ext cx="1352863" cy="923330"/>
          </a:xfrm>
          <a:prstGeom prst="rect">
            <a:avLst/>
          </a:prstGeom>
          <a:noFill/>
        </p:spPr>
        <p:txBody>
          <a:bodyPr wrap="square">
            <a:spAutoFit/>
          </a:bodyPr>
          <a:lstStyle/>
          <a:p>
            <a:pPr marL="457200" indent="-457200"/>
            <a:r>
              <a:rPr lang="en-SG" sz="600" dirty="0">
                <a:effectLst/>
                <a:latin typeface="Montserrat" pitchFamily="2" charset="77"/>
              </a:rPr>
              <a:t>Figure[4]: Benchmark Studies</a:t>
            </a:r>
          </a:p>
          <a:p>
            <a:pPr marL="6350" lvl="3" indent="-6350"/>
            <a:r>
              <a:rPr lang="en-SG" sz="600" dirty="0">
                <a:effectLst/>
                <a:latin typeface="Montserrat" pitchFamily="2" charset="77"/>
              </a:rPr>
              <a:t>Kondo, K. (2023, March 10). </a:t>
            </a:r>
            <a:r>
              <a:rPr lang="en-SG" sz="600" i="1" dirty="0">
                <a:effectLst/>
                <a:latin typeface="Montserrat" pitchFamily="2" charset="77"/>
              </a:rPr>
              <a:t>Robust MADER: decentralized multiagent trajectory planner robust to communication delay in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/abs/2303.06222</a:t>
            </a:r>
          </a:p>
        </p:txBody>
      </p:sp>
    </p:spTree>
    <p:extLst>
      <p:ext uri="{BB962C8B-B14F-4D97-AF65-F5344CB8AC3E}">
        <p14:creationId xmlns:p14="http://schemas.microsoft.com/office/powerpoint/2010/main" val="366036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The Optimization Problem</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a:xfrm>
            <a:off x="1287069" y="1104975"/>
            <a:ext cx="6232500" cy="3463800"/>
          </a:xfrm>
        </p:spPr>
        <p:txBody>
          <a:bodyPr/>
          <a:lstStyle/>
          <a:p>
            <a:r>
              <a:rPr lang="en-US" dirty="0"/>
              <a:t> </a:t>
            </a:r>
          </a:p>
        </p:txBody>
      </p:sp>
      <p:pic>
        <p:nvPicPr>
          <p:cNvPr id="4" name="Picture 3">
            <a:extLst>
              <a:ext uri="{FF2B5EF4-FFF2-40B4-BE49-F238E27FC236}">
                <a16:creationId xmlns:a16="http://schemas.microsoft.com/office/drawing/2014/main" id="{FAA283D5-EAD6-65AD-D1F2-839335723FE8}"/>
              </a:ext>
            </a:extLst>
          </p:cNvPr>
          <p:cNvPicPr>
            <a:picLocks noChangeAspect="1"/>
          </p:cNvPicPr>
          <p:nvPr/>
        </p:nvPicPr>
        <p:blipFill>
          <a:blip r:embed="rId3"/>
          <a:stretch>
            <a:fillRect/>
          </a:stretch>
        </p:blipFill>
        <p:spPr>
          <a:xfrm>
            <a:off x="1134352" y="1256238"/>
            <a:ext cx="3837856" cy="3161273"/>
          </a:xfrm>
          <a:prstGeom prst="rect">
            <a:avLst/>
          </a:prstGeom>
        </p:spPr>
      </p:pic>
      <p:sp>
        <p:nvSpPr>
          <p:cNvPr id="6" name="Rounded Rectangle 5">
            <a:extLst>
              <a:ext uri="{FF2B5EF4-FFF2-40B4-BE49-F238E27FC236}">
                <a16:creationId xmlns:a16="http://schemas.microsoft.com/office/drawing/2014/main" id="{F1143093-7F96-AE52-04D8-10E2FEDA583B}"/>
              </a:ext>
            </a:extLst>
          </p:cNvPr>
          <p:cNvSpPr/>
          <p:nvPr/>
        </p:nvSpPr>
        <p:spPr>
          <a:xfrm>
            <a:off x="1196251" y="2371221"/>
            <a:ext cx="1355735" cy="706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8" name="Straight Arrow Connector 7">
            <a:extLst>
              <a:ext uri="{FF2B5EF4-FFF2-40B4-BE49-F238E27FC236}">
                <a16:creationId xmlns:a16="http://schemas.microsoft.com/office/drawing/2014/main" id="{CD0DBD7C-7156-DC66-4EF9-FF7FD3D10B46}"/>
              </a:ext>
            </a:extLst>
          </p:cNvPr>
          <p:cNvCxnSpPr>
            <a:cxnSpLocks/>
            <a:stCxn id="6" idx="3"/>
            <a:endCxn id="9" idx="1"/>
          </p:cNvCxnSpPr>
          <p:nvPr/>
        </p:nvCxnSpPr>
        <p:spPr>
          <a:xfrm flipV="1">
            <a:off x="2551986" y="1596633"/>
            <a:ext cx="3120514" cy="1127846"/>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555542-3373-7B1E-CB58-1E0B640B8564}"/>
              </a:ext>
            </a:extLst>
          </p:cNvPr>
          <p:cNvSpPr txBox="1"/>
          <p:nvPr/>
        </p:nvSpPr>
        <p:spPr>
          <a:xfrm>
            <a:off x="5672500" y="1119579"/>
            <a:ext cx="2053650" cy="9541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Initial &amp; Final States</a:t>
            </a:r>
          </a:p>
          <a:p>
            <a:r>
              <a:rPr lang="en-US" dirty="0">
                <a:latin typeface="Montserrat" pitchFamily="2" charset="77"/>
              </a:rPr>
              <a:t>x: Position</a:t>
            </a:r>
          </a:p>
          <a:p>
            <a:r>
              <a:rPr lang="en-US" dirty="0">
                <a:latin typeface="Montserrat" pitchFamily="2" charset="77"/>
              </a:rPr>
              <a:t>v: Velocity</a:t>
            </a:r>
          </a:p>
          <a:p>
            <a:r>
              <a:rPr lang="en-US" dirty="0">
                <a:latin typeface="Montserrat" pitchFamily="2" charset="77"/>
              </a:rPr>
              <a:t>a: Acceleration</a:t>
            </a:r>
          </a:p>
        </p:txBody>
      </p:sp>
      <p:sp>
        <p:nvSpPr>
          <p:cNvPr id="14" name="Rounded Rectangle 13">
            <a:extLst>
              <a:ext uri="{FF2B5EF4-FFF2-40B4-BE49-F238E27FC236}">
                <a16:creationId xmlns:a16="http://schemas.microsoft.com/office/drawing/2014/main" id="{FD3D257B-F902-FE24-967D-AF38BA079BDD}"/>
              </a:ext>
            </a:extLst>
          </p:cNvPr>
          <p:cNvSpPr/>
          <p:nvPr/>
        </p:nvSpPr>
        <p:spPr>
          <a:xfrm>
            <a:off x="1211119" y="3839462"/>
            <a:ext cx="3638018" cy="4574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5" name="Straight Arrow Connector 14">
            <a:extLst>
              <a:ext uri="{FF2B5EF4-FFF2-40B4-BE49-F238E27FC236}">
                <a16:creationId xmlns:a16="http://schemas.microsoft.com/office/drawing/2014/main" id="{31292D77-E08F-D0B6-2149-6EA7F78341F9}"/>
              </a:ext>
            </a:extLst>
          </p:cNvPr>
          <p:cNvCxnSpPr>
            <a:cxnSpLocks/>
            <a:stCxn id="14" idx="3"/>
            <a:endCxn id="18" idx="1"/>
          </p:cNvCxnSpPr>
          <p:nvPr/>
        </p:nvCxnSpPr>
        <p:spPr>
          <a:xfrm flipV="1">
            <a:off x="4849137" y="4068199"/>
            <a:ext cx="823362" cy="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FECB73-497C-7446-3A0B-5DAE3CD23E3C}"/>
              </a:ext>
            </a:extLst>
          </p:cNvPr>
          <p:cNvSpPr txBox="1"/>
          <p:nvPr/>
        </p:nvSpPr>
        <p:spPr>
          <a:xfrm>
            <a:off x="5672499" y="3806589"/>
            <a:ext cx="2053651"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Actuator and Physical constraints</a:t>
            </a:r>
          </a:p>
        </p:txBody>
      </p:sp>
      <p:sp>
        <p:nvSpPr>
          <p:cNvPr id="24" name="TextBox 23">
            <a:extLst>
              <a:ext uri="{FF2B5EF4-FFF2-40B4-BE49-F238E27FC236}">
                <a16:creationId xmlns:a16="http://schemas.microsoft.com/office/drawing/2014/main" id="{FD7A4DB4-280E-6764-F474-ED071D7772DE}"/>
              </a:ext>
            </a:extLst>
          </p:cNvPr>
          <p:cNvSpPr txBox="1"/>
          <p:nvPr/>
        </p:nvSpPr>
        <p:spPr>
          <a:xfrm>
            <a:off x="1096784" y="4415198"/>
            <a:ext cx="3875424" cy="369332"/>
          </a:xfrm>
          <a:prstGeom prst="rect">
            <a:avLst/>
          </a:prstGeom>
          <a:noFill/>
        </p:spPr>
        <p:txBody>
          <a:bodyPr wrap="square">
            <a:spAutoFit/>
          </a:bodyPr>
          <a:lstStyle/>
          <a:p>
            <a:r>
              <a:rPr lang="en-SG" sz="600" dirty="0">
                <a:effectLst/>
                <a:latin typeface="Montserrat" pitchFamily="2" charset="77"/>
              </a:rPr>
              <a:t>Fig[5]: Optimization Problem</a:t>
            </a:r>
          </a:p>
          <a:p>
            <a:r>
              <a:rPr lang="en-SG" sz="600" dirty="0">
                <a:effectLst/>
                <a:latin typeface="Montserrat" pitchFamily="2" charset="77"/>
              </a:rPr>
              <a:t>Tordesillas, J. (2020, October 21). </a:t>
            </a:r>
            <a:r>
              <a:rPr lang="en-SG" sz="600" i="1" dirty="0">
                <a:effectLst/>
                <a:latin typeface="Montserrat" pitchFamily="2" charset="77"/>
              </a:rPr>
              <a:t>MADER: trajectory planner in multi-agent and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/abs/2010.11061</a:t>
            </a:r>
          </a:p>
        </p:txBody>
      </p:sp>
      <p:sp>
        <p:nvSpPr>
          <p:cNvPr id="12" name="Rounded Rectangle 13">
            <a:extLst>
              <a:ext uri="{FF2B5EF4-FFF2-40B4-BE49-F238E27FC236}">
                <a16:creationId xmlns:a16="http://schemas.microsoft.com/office/drawing/2014/main" id="{8E6738BD-8E1B-4DE6-AA3D-13F5A2B30B38}"/>
              </a:ext>
            </a:extLst>
          </p:cNvPr>
          <p:cNvSpPr/>
          <p:nvPr/>
        </p:nvSpPr>
        <p:spPr>
          <a:xfrm>
            <a:off x="1211119" y="3089364"/>
            <a:ext cx="3638018" cy="7500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3" name="Straight Arrow Connector 12">
            <a:extLst>
              <a:ext uri="{FF2B5EF4-FFF2-40B4-BE49-F238E27FC236}">
                <a16:creationId xmlns:a16="http://schemas.microsoft.com/office/drawing/2014/main" id="{C53BE004-7579-4FAB-A95E-932EF3E68271}"/>
              </a:ext>
            </a:extLst>
          </p:cNvPr>
          <p:cNvCxnSpPr>
            <a:cxnSpLocks/>
            <a:stCxn id="12" idx="3"/>
            <a:endCxn id="17" idx="1"/>
          </p:cNvCxnSpPr>
          <p:nvPr/>
        </p:nvCxnSpPr>
        <p:spPr>
          <a:xfrm flipV="1">
            <a:off x="4849137" y="2478942"/>
            <a:ext cx="823362" cy="98547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52C67-9540-44F2-BACC-596BF007F388}"/>
              </a:ext>
            </a:extLst>
          </p:cNvPr>
          <p:cNvSpPr txBox="1"/>
          <p:nvPr/>
        </p:nvSpPr>
        <p:spPr>
          <a:xfrm>
            <a:off x="5672499" y="2217332"/>
            <a:ext cx="2053653"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latin typeface="Montserrat" pitchFamily="2" charset="77"/>
              </a:rPr>
              <a:t>Collision-free constraints</a:t>
            </a:r>
          </a:p>
        </p:txBody>
      </p:sp>
      <p:sp>
        <p:nvSpPr>
          <p:cNvPr id="23" name="Rounded Rectangle 13">
            <a:extLst>
              <a:ext uri="{FF2B5EF4-FFF2-40B4-BE49-F238E27FC236}">
                <a16:creationId xmlns:a16="http://schemas.microsoft.com/office/drawing/2014/main" id="{B60216FF-F37E-463F-AC52-F159D8DD159E}"/>
              </a:ext>
            </a:extLst>
          </p:cNvPr>
          <p:cNvSpPr/>
          <p:nvPr/>
        </p:nvSpPr>
        <p:spPr>
          <a:xfrm>
            <a:off x="3790858" y="1580560"/>
            <a:ext cx="1058279" cy="3427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25" name="Straight Arrow Connector 24">
            <a:extLst>
              <a:ext uri="{FF2B5EF4-FFF2-40B4-BE49-F238E27FC236}">
                <a16:creationId xmlns:a16="http://schemas.microsoft.com/office/drawing/2014/main" id="{A4B0FAA1-2F22-4815-8481-8D583BD33528}"/>
              </a:ext>
            </a:extLst>
          </p:cNvPr>
          <p:cNvCxnSpPr>
            <a:cxnSpLocks/>
            <a:stCxn id="23" idx="3"/>
            <a:endCxn id="27" idx="1"/>
          </p:cNvCxnSpPr>
          <p:nvPr/>
        </p:nvCxnSpPr>
        <p:spPr>
          <a:xfrm>
            <a:off x="4849137" y="1751926"/>
            <a:ext cx="823361" cy="1571933"/>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90952C67-9540-44F2-BACC-596BF007F388}"/>
              </a:ext>
            </a:extLst>
          </p:cNvPr>
          <p:cNvSpPr txBox="1"/>
          <p:nvPr/>
        </p:nvSpPr>
        <p:spPr>
          <a:xfrm>
            <a:off x="5672498" y="2954527"/>
            <a:ext cx="2053653" cy="73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latin typeface="Montserrat" pitchFamily="2" charset="77"/>
              </a:rPr>
              <a:t>Penalty Cost for distance from end goal</a:t>
            </a:r>
          </a:p>
        </p:txBody>
      </p:sp>
    </p:spTree>
    <p:extLst>
      <p:ext uri="{BB962C8B-B14F-4D97-AF65-F5344CB8AC3E}">
        <p14:creationId xmlns:p14="http://schemas.microsoft.com/office/powerpoint/2010/main" val="35868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thics in the Work Environment Theme for Business by Slidesgo">
  <a:themeElements>
    <a:clrScheme name="Custom 1">
      <a:dk1>
        <a:srgbClr val="FFFFFF"/>
      </a:dk1>
      <a:lt1>
        <a:srgbClr val="222222"/>
      </a:lt1>
      <a:dk2>
        <a:srgbClr val="EDB335"/>
      </a:dk2>
      <a:lt2>
        <a:srgbClr val="21324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BA6532B96A74EAD1E5E38F822E0D3" ma:contentTypeVersion="2" ma:contentTypeDescription="Create a new document." ma:contentTypeScope="" ma:versionID="9eb56e4ecc66c3f281a6c209283b510f">
  <xsd:schema xmlns:xsd="http://www.w3.org/2001/XMLSchema" xmlns:xs="http://www.w3.org/2001/XMLSchema" xmlns:p="http://schemas.microsoft.com/office/2006/metadata/properties" xmlns:ns2="ecc6e60e-f9b1-4d66-88e2-5c2adcb3c75b" targetNamespace="http://schemas.microsoft.com/office/2006/metadata/properties" ma:root="true" ma:fieldsID="7ebd6f93ceecc577c3804f759f096763" ns2:_="">
    <xsd:import namespace="ecc6e60e-f9b1-4d66-88e2-5c2adcb3c7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6e60e-f9b1-4d66-88e2-5c2adcb3c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591669-5A94-436F-BA52-3AF4520C44D2}">
  <ds:schemaRefs>
    <ds:schemaRef ds:uri="ecc6e60e-f9b1-4d66-88e2-5c2adcb3c7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DF0930-C460-4A2F-B226-A60127AEE4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2779</TotalTime>
  <Words>4219</Words>
  <Application>Microsoft Office PowerPoint</Application>
  <PresentationFormat>On-screen Show (16:9)</PresentationFormat>
  <Paragraphs>360</Paragraphs>
  <Slides>42</Slides>
  <Notes>32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Bebas Neue</vt:lpstr>
      <vt:lpstr>Times New Roman</vt:lpstr>
      <vt:lpstr>-apple-system</vt:lpstr>
      <vt:lpstr>Wingdings</vt:lpstr>
      <vt:lpstr>Montserrat</vt:lpstr>
      <vt:lpstr>Montserrat Medium</vt:lpstr>
      <vt:lpstr>Arial</vt:lpstr>
      <vt:lpstr>MessinaSans</vt:lpstr>
      <vt:lpstr>Ethics in the Work Environment Theme for Business by Slidesgo</vt:lpstr>
      <vt:lpstr>Intern Presentation</vt:lpstr>
      <vt:lpstr>About me</vt:lpstr>
      <vt:lpstr>Background of Project</vt:lpstr>
      <vt:lpstr>Background of Project</vt:lpstr>
      <vt:lpstr>Value of MADER</vt:lpstr>
      <vt:lpstr>Value of MADER</vt:lpstr>
      <vt:lpstr>Value of MADER</vt:lpstr>
      <vt:lpstr>Value of RMADER</vt:lpstr>
      <vt:lpstr>The Optimization Problem</vt:lpstr>
      <vt:lpstr>General Approach</vt:lpstr>
      <vt:lpstr>General Approach</vt:lpstr>
      <vt:lpstr>GCOPTER Background</vt:lpstr>
      <vt:lpstr>Problem Statement</vt:lpstr>
      <vt:lpstr>Setup of Test Space</vt:lpstr>
      <vt:lpstr>Setup of Emulation Environment </vt:lpstr>
      <vt:lpstr>Path Planner (RViz) </vt:lpstr>
      <vt:lpstr>RMADER Performance </vt:lpstr>
      <vt:lpstr>GCOPTER Performance </vt:lpstr>
      <vt:lpstr>Comparison of Performance</vt:lpstr>
      <vt:lpstr>RMADER vs GCOPTER Performance (Spread) </vt:lpstr>
      <vt:lpstr>RMADER vs GCOPTER Performance (RSD) </vt:lpstr>
      <vt:lpstr>Performance of RMADER (CPU)</vt:lpstr>
      <vt:lpstr>Performance of GCOPTER (CPU)</vt:lpstr>
      <vt:lpstr>Comparison of Performance (CPU)</vt:lpstr>
      <vt:lpstr>Comparison of Performance (CPU)</vt:lpstr>
      <vt:lpstr>Evaluation</vt:lpstr>
      <vt:lpstr>Evaluation</vt:lpstr>
      <vt:lpstr>Future Work </vt:lpstr>
      <vt:lpstr>Future Work </vt:lpstr>
      <vt:lpstr>Challenges</vt:lpstr>
      <vt:lpstr>Reflections</vt:lpstr>
      <vt:lpstr>Thank you!  Questions?</vt:lpstr>
      <vt:lpstr>Appendix A</vt:lpstr>
      <vt:lpstr>Appendix B1</vt:lpstr>
      <vt:lpstr>Appendix B2</vt:lpstr>
      <vt:lpstr>Appendix C1</vt:lpstr>
      <vt:lpstr>Appendix C2</vt:lpstr>
      <vt:lpstr>Appendix D</vt:lpstr>
      <vt:lpstr>Appendix E</vt:lpstr>
      <vt:lpstr>Appendix F</vt:lpstr>
      <vt:lpstr>Appendix 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 Ming Han (IA)</cp:lastModifiedBy>
  <cp:revision>24</cp:revision>
  <dcterms:modified xsi:type="dcterms:W3CDTF">2023-07-19T09:10:56Z</dcterms:modified>
</cp:coreProperties>
</file>